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9"/>
  </p:notesMasterIdLst>
  <p:sldIdLst>
    <p:sldId id="256" r:id="rId2"/>
    <p:sldId id="257" r:id="rId3"/>
    <p:sldId id="258" r:id="rId4"/>
    <p:sldId id="259" r:id="rId5"/>
    <p:sldId id="260" r:id="rId6"/>
    <p:sldId id="282" r:id="rId7"/>
    <p:sldId id="262" r:id="rId8"/>
    <p:sldId id="264" r:id="rId9"/>
    <p:sldId id="265" r:id="rId10"/>
    <p:sldId id="266" r:id="rId11"/>
    <p:sldId id="267" r:id="rId12"/>
    <p:sldId id="268" r:id="rId13"/>
    <p:sldId id="280" r:id="rId14"/>
    <p:sldId id="269" r:id="rId15"/>
    <p:sldId id="270" r:id="rId16"/>
    <p:sldId id="271" r:id="rId17"/>
    <p:sldId id="272" r:id="rId18"/>
    <p:sldId id="273" r:id="rId19"/>
    <p:sldId id="283" r:id="rId20"/>
    <p:sldId id="274" r:id="rId21"/>
    <p:sldId id="275" r:id="rId22"/>
    <p:sldId id="285" r:id="rId23"/>
    <p:sldId id="276" r:id="rId24"/>
    <p:sldId id="277" r:id="rId25"/>
    <p:sldId id="278" r:id="rId26"/>
    <p:sldId id="279"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506D1-5144-4C9F-A360-13C440F5A378}" type="datetimeFigureOut">
              <a:rPr lang="en-US"/>
              <a:t>4/19/2017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5933C-694F-44D6-A9ED-1E881419778D}"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1</a:t>
            </a:fld>
            <a:endParaRPr lang="en-US"/>
          </a:p>
        </p:txBody>
      </p:sp>
    </p:spTree>
    <p:extLst>
      <p:ext uri="{BB962C8B-B14F-4D97-AF65-F5344CB8AC3E}">
        <p14:creationId xmlns:p14="http://schemas.microsoft.com/office/powerpoint/2010/main" val="3809321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10</a:t>
            </a:fld>
            <a:endParaRPr lang="en-US"/>
          </a:p>
        </p:txBody>
      </p:sp>
    </p:spTree>
    <p:extLst>
      <p:ext uri="{BB962C8B-B14F-4D97-AF65-F5344CB8AC3E}">
        <p14:creationId xmlns:p14="http://schemas.microsoft.com/office/powerpoint/2010/main" val="5234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11</a:t>
            </a:fld>
            <a:endParaRPr lang="en-US"/>
          </a:p>
        </p:txBody>
      </p:sp>
    </p:spTree>
    <p:extLst>
      <p:ext uri="{BB962C8B-B14F-4D97-AF65-F5344CB8AC3E}">
        <p14:creationId xmlns:p14="http://schemas.microsoft.com/office/powerpoint/2010/main" val="2030427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12</a:t>
            </a:fld>
            <a:endParaRPr lang="en-US"/>
          </a:p>
        </p:txBody>
      </p:sp>
    </p:spTree>
    <p:extLst>
      <p:ext uri="{BB962C8B-B14F-4D97-AF65-F5344CB8AC3E}">
        <p14:creationId xmlns:p14="http://schemas.microsoft.com/office/powerpoint/2010/main" val="20387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13</a:t>
            </a:fld>
            <a:endParaRPr lang="en-US"/>
          </a:p>
        </p:txBody>
      </p:sp>
    </p:spTree>
    <p:extLst>
      <p:ext uri="{BB962C8B-B14F-4D97-AF65-F5344CB8AC3E}">
        <p14:creationId xmlns:p14="http://schemas.microsoft.com/office/powerpoint/2010/main" val="1449267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14</a:t>
            </a:fld>
            <a:endParaRPr lang="en-US"/>
          </a:p>
        </p:txBody>
      </p:sp>
    </p:spTree>
    <p:extLst>
      <p:ext uri="{BB962C8B-B14F-4D97-AF65-F5344CB8AC3E}">
        <p14:creationId xmlns:p14="http://schemas.microsoft.com/office/powerpoint/2010/main" val="3825937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15</a:t>
            </a:fld>
            <a:endParaRPr lang="en-US"/>
          </a:p>
        </p:txBody>
      </p:sp>
    </p:spTree>
    <p:extLst>
      <p:ext uri="{BB962C8B-B14F-4D97-AF65-F5344CB8AC3E}">
        <p14:creationId xmlns:p14="http://schemas.microsoft.com/office/powerpoint/2010/main" val="508477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16</a:t>
            </a:fld>
            <a:endParaRPr lang="en-US"/>
          </a:p>
        </p:txBody>
      </p:sp>
    </p:spTree>
    <p:extLst>
      <p:ext uri="{BB962C8B-B14F-4D97-AF65-F5344CB8AC3E}">
        <p14:creationId xmlns:p14="http://schemas.microsoft.com/office/powerpoint/2010/main" val="2809370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17</a:t>
            </a:fld>
            <a:endParaRPr lang="en-US"/>
          </a:p>
        </p:txBody>
      </p:sp>
    </p:spTree>
    <p:extLst>
      <p:ext uri="{BB962C8B-B14F-4D97-AF65-F5344CB8AC3E}">
        <p14:creationId xmlns:p14="http://schemas.microsoft.com/office/powerpoint/2010/main" val="1563138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18</a:t>
            </a:fld>
            <a:endParaRPr lang="en-US"/>
          </a:p>
        </p:txBody>
      </p:sp>
    </p:spTree>
    <p:extLst>
      <p:ext uri="{BB962C8B-B14F-4D97-AF65-F5344CB8AC3E}">
        <p14:creationId xmlns:p14="http://schemas.microsoft.com/office/powerpoint/2010/main" val="111414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19</a:t>
            </a:fld>
            <a:endParaRPr lang="en-US"/>
          </a:p>
        </p:txBody>
      </p:sp>
    </p:spTree>
    <p:extLst>
      <p:ext uri="{BB962C8B-B14F-4D97-AF65-F5344CB8AC3E}">
        <p14:creationId xmlns:p14="http://schemas.microsoft.com/office/powerpoint/2010/main" val="423120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2</a:t>
            </a:fld>
            <a:endParaRPr lang="en-US"/>
          </a:p>
        </p:txBody>
      </p:sp>
    </p:spTree>
    <p:extLst>
      <p:ext uri="{BB962C8B-B14F-4D97-AF65-F5344CB8AC3E}">
        <p14:creationId xmlns:p14="http://schemas.microsoft.com/office/powerpoint/2010/main" val="2302666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20</a:t>
            </a:fld>
            <a:endParaRPr lang="en-US"/>
          </a:p>
        </p:txBody>
      </p:sp>
    </p:spTree>
    <p:extLst>
      <p:ext uri="{BB962C8B-B14F-4D97-AF65-F5344CB8AC3E}">
        <p14:creationId xmlns:p14="http://schemas.microsoft.com/office/powerpoint/2010/main" val="3808173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21</a:t>
            </a:fld>
            <a:endParaRPr lang="en-US"/>
          </a:p>
        </p:txBody>
      </p:sp>
    </p:spTree>
    <p:extLst>
      <p:ext uri="{BB962C8B-B14F-4D97-AF65-F5344CB8AC3E}">
        <p14:creationId xmlns:p14="http://schemas.microsoft.com/office/powerpoint/2010/main" val="412526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22</a:t>
            </a:fld>
            <a:endParaRPr lang="en-US"/>
          </a:p>
        </p:txBody>
      </p:sp>
    </p:spTree>
    <p:extLst>
      <p:ext uri="{BB962C8B-B14F-4D97-AF65-F5344CB8AC3E}">
        <p14:creationId xmlns:p14="http://schemas.microsoft.com/office/powerpoint/2010/main" val="705674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23</a:t>
            </a:fld>
            <a:endParaRPr lang="en-US"/>
          </a:p>
        </p:txBody>
      </p:sp>
    </p:spTree>
    <p:extLst>
      <p:ext uri="{BB962C8B-B14F-4D97-AF65-F5344CB8AC3E}">
        <p14:creationId xmlns:p14="http://schemas.microsoft.com/office/powerpoint/2010/main" val="2100788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24</a:t>
            </a:fld>
            <a:endParaRPr lang="en-US"/>
          </a:p>
        </p:txBody>
      </p:sp>
    </p:spTree>
    <p:extLst>
      <p:ext uri="{BB962C8B-B14F-4D97-AF65-F5344CB8AC3E}">
        <p14:creationId xmlns:p14="http://schemas.microsoft.com/office/powerpoint/2010/main" val="3522633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25</a:t>
            </a:fld>
            <a:endParaRPr lang="en-US"/>
          </a:p>
        </p:txBody>
      </p:sp>
    </p:spTree>
    <p:extLst>
      <p:ext uri="{BB962C8B-B14F-4D97-AF65-F5344CB8AC3E}">
        <p14:creationId xmlns:p14="http://schemas.microsoft.com/office/powerpoint/2010/main" val="3480025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26</a:t>
            </a:fld>
            <a:endParaRPr lang="en-US"/>
          </a:p>
        </p:txBody>
      </p:sp>
    </p:spTree>
    <p:extLst>
      <p:ext uri="{BB962C8B-B14F-4D97-AF65-F5344CB8AC3E}">
        <p14:creationId xmlns:p14="http://schemas.microsoft.com/office/powerpoint/2010/main" val="4240271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27</a:t>
            </a:fld>
            <a:endParaRPr lang="en-US"/>
          </a:p>
        </p:txBody>
      </p:sp>
    </p:spTree>
    <p:extLst>
      <p:ext uri="{BB962C8B-B14F-4D97-AF65-F5344CB8AC3E}">
        <p14:creationId xmlns:p14="http://schemas.microsoft.com/office/powerpoint/2010/main" val="89431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3</a:t>
            </a:fld>
            <a:endParaRPr lang="en-US"/>
          </a:p>
        </p:txBody>
      </p:sp>
    </p:spTree>
    <p:extLst>
      <p:ext uri="{BB962C8B-B14F-4D97-AF65-F5344CB8AC3E}">
        <p14:creationId xmlns:p14="http://schemas.microsoft.com/office/powerpoint/2010/main" val="277075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4</a:t>
            </a:fld>
            <a:endParaRPr lang="en-US"/>
          </a:p>
        </p:txBody>
      </p:sp>
    </p:spTree>
    <p:extLst>
      <p:ext uri="{BB962C8B-B14F-4D97-AF65-F5344CB8AC3E}">
        <p14:creationId xmlns:p14="http://schemas.microsoft.com/office/powerpoint/2010/main" val="1214905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5</a:t>
            </a:fld>
            <a:endParaRPr lang="en-US"/>
          </a:p>
        </p:txBody>
      </p:sp>
    </p:spTree>
    <p:extLst>
      <p:ext uri="{BB962C8B-B14F-4D97-AF65-F5344CB8AC3E}">
        <p14:creationId xmlns:p14="http://schemas.microsoft.com/office/powerpoint/2010/main" val="2715056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6</a:t>
            </a:fld>
            <a:endParaRPr lang="en-US"/>
          </a:p>
        </p:txBody>
      </p:sp>
    </p:spTree>
    <p:extLst>
      <p:ext uri="{BB962C8B-B14F-4D97-AF65-F5344CB8AC3E}">
        <p14:creationId xmlns:p14="http://schemas.microsoft.com/office/powerpoint/2010/main" val="76955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7</a:t>
            </a:fld>
            <a:endParaRPr lang="en-US"/>
          </a:p>
        </p:txBody>
      </p:sp>
    </p:spTree>
    <p:extLst>
      <p:ext uri="{BB962C8B-B14F-4D97-AF65-F5344CB8AC3E}">
        <p14:creationId xmlns:p14="http://schemas.microsoft.com/office/powerpoint/2010/main" val="305223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8</a:t>
            </a:fld>
            <a:endParaRPr lang="en-US"/>
          </a:p>
        </p:txBody>
      </p:sp>
    </p:spTree>
    <p:extLst>
      <p:ext uri="{BB962C8B-B14F-4D97-AF65-F5344CB8AC3E}">
        <p14:creationId xmlns:p14="http://schemas.microsoft.com/office/powerpoint/2010/main" val="325447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5933C-694F-44D6-A9ED-1E881419778D}" type="slidenum">
              <a:rPr lang="en-US"/>
              <a:t>9</a:t>
            </a:fld>
            <a:endParaRPr lang="en-US"/>
          </a:p>
        </p:txBody>
      </p:sp>
    </p:spTree>
    <p:extLst>
      <p:ext uri="{BB962C8B-B14F-4D97-AF65-F5344CB8AC3E}">
        <p14:creationId xmlns:p14="http://schemas.microsoft.com/office/powerpoint/2010/main" val="238841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4/19/2017</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885235762"/>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97979404"/>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4/19/2017</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479696623"/>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43919"/>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4/19/2017</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28215338"/>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41674322"/>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07159530"/>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226217039"/>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21724019"/>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4/19/2017</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918216773"/>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85472407"/>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4/19/2017</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35516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fandomgivebac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earch.proquest.com/docview/216768653?accountid=13993" TargetMode="External"/><Relationship Id="rId3" Type="http://schemas.openxmlformats.org/officeDocument/2006/relationships/hyperlink" Target="http://proxy004.nclive.org/login" TargetMode="External"/><Relationship Id="rId7" Type="http://schemas.openxmlformats.org/officeDocument/2006/relationships/hyperlink" Target="NULL" TargetMode="External"/><Relationship Id="rId12" Type="http://schemas.openxmlformats.org/officeDocument/2006/relationships/hyperlink" Target="http://st"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fandom-" TargetMode="External"/><Relationship Id="rId11" Type="http://schemas.openxmlformats.org/officeDocument/2006/relationships/hyperlink" Target="http://.com/charity" TargetMode="External"/><Relationship Id="rId5" Type="http://schemas.openxmlformats.org/officeDocument/2006/relationships/hyperlink" Target="https://communication.depaul.edu/academics/minors-concentrations/Pages/fandom-minor.aspx" TargetMode="External"/><Relationship Id="rId10" Type="http://schemas.openxmlformats.org/officeDocument/2006/relationships/hyperlink" Target="https://infogr.am/the-at-of-fandom" TargetMode="External"/><Relationship Id="rId4" Type="http://schemas.openxmlformats.org/officeDocument/2006/relationships/hyperlink" Target="http://search.proquest.com/docview/214764421?accountid=13993" TargetMode="External"/><Relationship Id="rId9" Type="http://schemas.openxmlformats.org/officeDocument/2006/relationships/hyperlink" Target="http://webster.com/dictionary/subculture"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pixabay.com/en/cosplay-pannel-anime-manga-dress-up-980225/" TargetMode="External"/><Relationship Id="rId13" Type="http://schemas.openxmlformats.org/officeDocument/2006/relationships/hyperlink" Target="http://xabay.com/en/captain-america-comic-book-1293949/" TargetMode="External"/><Relationship Id="rId18" Type="http://schemas.openxmlformats.org/officeDocument/2006/relationships/hyperlink" Target="https://commons.wikimedia.org/wiki/File:Star_Trek_Barnstar_03_Hires.svg" TargetMode="External"/><Relationship Id="rId26" Type="http://schemas.openxmlformats.org/officeDocument/2006/relationships/hyperlink" Target="https://pixabay.com/en/volunteer-charity-cloud-community-1326758/" TargetMode="External"/><Relationship Id="rId3" Type="http://schemas.openxmlformats.org/officeDocument/2006/relationships/hyperlink" Target="https://pixabay.com/en/child-girl-flag-footbal-fan-1509603/" TargetMode="External"/><Relationship Id="rId21" Type="http://schemas.openxmlformats.org/officeDocument/2006/relationships/hyperlink" Target="https://pixabay.com/en/spock-star-trek-vulcan-1541528/" TargetMode="External"/><Relationship Id="rId7" Type="http://schemas.openxmlformats.org/officeDocument/2006/relationships/hyperlink" Target="https://pixabay.com/en/comiccon-dortmund-fair-comic-1143665/" TargetMode="External"/><Relationship Id="rId12" Type="http://schemas.openxmlformats.org/officeDocument/2006/relationships/hyperlink" Target="https://pixabay.com/en/harry-potter-clock-harry-potter-2206195/" TargetMode="External"/><Relationship Id="rId17" Type="http://schemas.openxmlformats.org/officeDocument/2006/relationships/hyperlink" Target="https://commons.wikimedia.org/wiki/File:Symbol_Bratislavskych_otaku.jpg" TargetMode="External"/><Relationship Id="rId25" Type="http://schemas.openxmlformats.org/officeDocument/2006/relationships/hyperlink" Target="http://-1546365/" TargetMode="External"/><Relationship Id="rId2" Type="http://schemas.openxmlformats.org/officeDocument/2006/relationships/notesSlide" Target="../notesSlides/notesSlide27.xml"/><Relationship Id="rId16" Type="http://schemas.openxmlformats.org/officeDocument/2006/relationships/hyperlink" Target="https://pixabay.com/en/ring-lord-who-rings-hobbit-1671094" TargetMode="External"/><Relationship Id="rId20" Type="http://schemas.openxmlformats.org/officeDocument/2006/relationships/hyperlink" Target="https://pixabay.com/en/tardis-dr-who-doctor-who-1816598/" TargetMode="External"/><Relationship Id="rId29" Type="http://schemas.openxmlformats.org/officeDocument/2006/relationships/hyperlink" Target="https://pixabay.com/en/minions-comiccon-dortmund-fair-1143667/" TargetMode="External"/><Relationship Id="rId1" Type="http://schemas.openxmlformats.org/officeDocument/2006/relationships/slideLayout" Target="../slideLayouts/slideLayout7.xml"/><Relationship Id="rId6" Type="http://schemas.openxmlformats.org/officeDocument/2006/relationships/hyperlink" Target="https://pixabay.com/en/cosplay-panel-anime-manga-dress-up-980213/" TargetMode="External"/><Relationship Id="rId11" Type="http://schemas.openxmlformats.org/officeDocument/2006/relationships/hyperlink" Target="https://commons.wikimedia.org/wiki/File:USMA-BlackKnights-Logo.svg" TargetMode="External"/><Relationship Id="rId24" Type="http://schemas.openxmlformats.org/officeDocument/2006/relationships/hyperlink" Target="https://pixabay.com/en/hug-quantitative-love-cosplay-1546444/" TargetMode="External"/><Relationship Id="rId32" Type="http://schemas.openxmlformats.org/officeDocument/2006/relationships/hyperlink" Target="https://pixabay.com/en/marvel-comics-cartoon-entertainment-1641554/" TargetMode="External"/><Relationship Id="rId5" Type="http://schemas.openxmlformats.org/officeDocument/2006/relationships/hyperlink" Target="https://pixabay.com/en/football-football-match-flags-rush-1908717/" TargetMode="External"/><Relationship Id="rId15" Type="http://schemas.openxmlformats.org/officeDocument/2006/relationships/hyperlink" Target="https://pixabay.com/en/rules-hand-leave-marker-pen-wont-1752405/" TargetMode="External"/><Relationship Id="rId23" Type="http://schemas.openxmlformats.org/officeDocument/2006/relationships/hyperlink" Target="https://pixabay.com/en/spectators-sports-fans-football-fans-1573901/" TargetMode="External"/><Relationship Id="rId28" Type="http://schemas.openxmlformats.org/officeDocument/2006/relationships/hyperlink" Target="https://pixabay.com/en/dresses-thai-style-thai-style-2059493/" TargetMode="External"/><Relationship Id="rId10" Type="http://schemas.openxmlformats.org/officeDocument/2006/relationships/hyperlink" Target="https://pixabay.com/en/comic-con-convention-centre-people-2228405/" TargetMode="External"/><Relationship Id="rId19" Type="http://schemas.openxmlformats.org/officeDocument/2006/relationships/hyperlink" Target="http://0.0.0.58/" TargetMode="External"/><Relationship Id="rId31" Type="http://schemas.openxmlformats.org/officeDocument/2006/relationships/hyperlink" Target="https://pixabay.com/en/comic-con-comics-books-star-wars-2216147/" TargetMode="External"/><Relationship Id="rId4" Type="http://schemas.openxmlformats.org/officeDocument/2006/relationships/hyperlink" Target="https://pixabay.com/en/photos/?image_type=&amp;cat=&amp;min_width=&amp;min_height=&amp;q=sports+fans&amp;order=popular" TargetMode="External"/><Relationship Id="rId9" Type="http://schemas.openxmlformats.org/officeDocument/2006/relationships/hyperlink" Target="https://pixabay.com/en/photos/?image_type=&amp;cat=&amp;min_width=&amp;min_height=&amp;q=concert+hands&amp;order=popular" TargetMode="External"/><Relationship Id="rId14" Type="http://schemas.openxmlformats.org/officeDocument/2006/relationships/hyperlink" Target="https://pixabay.com/en/sheilds-raccoons-football-1785039/" TargetMode="External"/><Relationship Id="rId22" Type="http://schemas.openxmlformats.org/officeDocument/2006/relationships/hyperlink" Target="https://pixabay.com/en/comic-con-convention-comic-books-2214290/" TargetMode="External"/><Relationship Id="rId27" Type="http://schemas.openxmlformats.org/officeDocument/2006/relationships/hyperlink" Target="https://pixabay.com/en/joy-smile-children-kylo-pure-1662082" TargetMode="External"/><Relationship Id="rId30" Type="http://schemas.openxmlformats.org/officeDocument/2006/relationships/hyperlink" Target="http://go-pokemon-go-baseball-161109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2873" y="734134"/>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basque-1509603__340.jpg"/>
          <p:cNvPicPr>
            <a:picLocks noChangeAspect="1"/>
          </p:cNvPicPr>
          <p:nvPr/>
        </p:nvPicPr>
        <p:blipFill rotWithShape="1">
          <a:blip r:embed="rId3"/>
          <a:srcRect r="13762" b="-2"/>
          <a:stretch/>
        </p:blipFill>
        <p:spPr>
          <a:xfrm>
            <a:off x="477838" y="723900"/>
            <a:ext cx="3671887" cy="5374488"/>
          </a:xfrm>
          <a:prstGeom prst="rect">
            <a:avLst/>
          </a:prstGeom>
        </p:spPr>
      </p:pic>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4579243" y="1419225"/>
            <a:ext cx="6798608" cy="2085869"/>
          </a:xfrm>
        </p:spPr>
        <p:txBody>
          <a:bodyPr>
            <a:normAutofit/>
          </a:bodyPr>
          <a:lstStyle/>
          <a:p>
            <a:r>
              <a:rPr lang="en-US">
                <a:solidFill>
                  <a:srgbClr val="FFFFFF"/>
                </a:solidFill>
              </a:rPr>
              <a:t>FANDOM: A subculture of varied communities</a:t>
            </a:r>
          </a:p>
        </p:txBody>
      </p:sp>
      <p:sp>
        <p:nvSpPr>
          <p:cNvPr id="3" name="Subtitle 2"/>
          <p:cNvSpPr>
            <a:spLocks noGrp="1"/>
          </p:cNvSpPr>
          <p:nvPr>
            <p:ph type="subTitle" idx="1"/>
          </p:nvPr>
        </p:nvSpPr>
        <p:spPr>
          <a:xfrm>
            <a:off x="4579243" y="3505095"/>
            <a:ext cx="6798608" cy="1733655"/>
          </a:xfrm>
        </p:spPr>
        <p:txBody>
          <a:bodyPr>
            <a:normAutofit/>
          </a:bodyPr>
          <a:lstStyle/>
          <a:p>
            <a:r>
              <a:rPr lang="en-US">
                <a:solidFill>
                  <a:schemeClr val="bg2"/>
                </a:solidFill>
              </a:rPr>
              <a:t>Mary katherine canupp</a:t>
            </a:r>
          </a:p>
          <a:p>
            <a:r>
              <a:rPr lang="en-US">
                <a:solidFill>
                  <a:schemeClr val="bg2"/>
                </a:solidFill>
              </a:rPr>
              <a:t>South Piedmont Community college</a:t>
            </a:r>
          </a:p>
          <a:p>
            <a:endParaRPr lang="en-US">
              <a:solidFill>
                <a:schemeClr val="bg2"/>
              </a:solidFill>
            </a:endParaRPr>
          </a:p>
        </p:txBody>
      </p:sp>
      <p:sp>
        <p:nvSpPr>
          <p:cNvPr id="5" name="TextBox 4"/>
          <p:cNvSpPr txBox="1"/>
          <p:nvPr/>
        </p:nvSpPr>
        <p:spPr>
          <a:xfrm>
            <a:off x="446534" y="6101032"/>
            <a:ext cx="2743200" cy="307777"/>
          </a:xfrm>
          <a:prstGeom prst="rect">
            <a:avLst/>
          </a:prstGeom>
        </p:spPr>
        <p:txBody>
          <a:bodyPr rtlCol="0" anchor="t">
            <a:spAutoFit/>
          </a:bodyPr>
          <a:lstStyle/>
          <a:p>
            <a:r>
              <a:rPr lang="en-US" sz="1400">
                <a:solidFill>
                  <a:srgbClr val="000000"/>
                </a:solidFill>
                <a:latin typeface="Gill Sans MT"/>
              </a:rPr>
              <a:t>Figure 1. Young Fan(pixabay.com)</a:t>
            </a:r>
          </a:p>
        </p:txBody>
      </p:sp>
    </p:spTree>
    <p:extLst>
      <p:ext uri="{BB962C8B-B14F-4D97-AF65-F5344CB8AC3E}">
        <p14:creationId xmlns:p14="http://schemas.microsoft.com/office/powerpoint/2010/main" val="401567019"/>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latin typeface="Gill Sans MT"/>
              </a:rPr>
              <a:t>Fandom – cultural symbols</a:t>
            </a:r>
          </a:p>
        </p:txBody>
      </p:sp>
      <p:sp>
        <p:nvSpPr>
          <p:cNvPr id="3" name="Content Placeholder 2"/>
          <p:cNvSpPr>
            <a:spLocks noGrp="1"/>
          </p:cNvSpPr>
          <p:nvPr>
            <p:ph idx="1"/>
          </p:nvPr>
        </p:nvSpPr>
        <p:spPr/>
        <p:txBody>
          <a:bodyPr/>
          <a:lstStyle/>
          <a:p>
            <a:pPr marL="0" indent="0" algn="ctr">
              <a:buNone/>
            </a:pPr>
            <a:r>
              <a:rPr lang="en-US" sz="2400"/>
              <a:t>A cultural symbol is anything that is recognized by a culture that holds special meaning or represents something within the culture.(</a:t>
            </a:r>
            <a:r>
              <a:rPr lang="en-US" sz="2400" err="1"/>
              <a:t>Maciones</a:t>
            </a:r>
            <a:r>
              <a:rPr lang="en-US" sz="2400"/>
              <a:t>, 2015) </a:t>
            </a:r>
            <a:endParaRPr lang="en-US" sz="2400">
              <a:solidFill>
                <a:srgbClr val="3D3D3D"/>
              </a:solidFill>
              <a:latin typeface="Gill Sans MT"/>
            </a:endParaRPr>
          </a:p>
          <a:p>
            <a:pPr marL="0" indent="0">
              <a:buNone/>
            </a:pPr>
            <a:r>
              <a:rPr lang="en-US" sz="2400"/>
              <a:t>In the Fandom subculture, symbols abound. Symbols represent sports teams and good versus evil. They represent characters, feelings, and hierarchy within a community.</a:t>
            </a:r>
          </a:p>
          <a:p>
            <a:pPr marL="0" indent="0" algn="ctr">
              <a:buNone/>
            </a:pPr>
            <a:r>
              <a:rPr lang="en-US" sz="2400">
                <a:solidFill>
                  <a:srgbClr val="3F3F3F"/>
                </a:solidFill>
              </a:rPr>
              <a:t>Symbols are found in books, on websites, on clothing and in jewelry. They serve to aid in immediately identifying other members of the community.</a:t>
            </a:r>
          </a:p>
          <a:p>
            <a:pPr marL="0" indent="0" algn="ctr">
              <a:buNone/>
            </a:pPr>
            <a:endParaRPr lang="en-US">
              <a:solidFill>
                <a:srgbClr val="3D3D3D"/>
              </a:solidFill>
            </a:endParaRPr>
          </a:p>
        </p:txBody>
      </p:sp>
    </p:spTree>
    <p:extLst>
      <p:ext uri="{BB962C8B-B14F-4D97-AF65-F5344CB8AC3E}">
        <p14:creationId xmlns:p14="http://schemas.microsoft.com/office/powerpoint/2010/main" val="2634445903"/>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ports wiki cocommon meidia.png"/>
          <p:cNvPicPr>
            <a:picLocks noChangeAspect="1"/>
          </p:cNvPicPr>
          <p:nvPr/>
        </p:nvPicPr>
        <p:blipFill>
          <a:blip r:embed="rId3"/>
          <a:stretch>
            <a:fillRect/>
          </a:stretch>
        </p:blipFill>
        <p:spPr>
          <a:xfrm>
            <a:off x="438150" y="714375"/>
            <a:ext cx="2352675" cy="1943100"/>
          </a:xfrm>
          <a:prstGeom prst="rect">
            <a:avLst/>
          </a:prstGeom>
        </p:spPr>
      </p:pic>
      <p:pic>
        <p:nvPicPr>
          <p:cNvPr id="14" name="Picture 13" descr="tardis-1816598__340.jpg"/>
          <p:cNvPicPr>
            <a:picLocks noChangeAspect="1"/>
          </p:cNvPicPr>
          <p:nvPr/>
        </p:nvPicPr>
        <p:blipFill>
          <a:blip r:embed="rId4"/>
          <a:stretch>
            <a:fillRect/>
          </a:stretch>
        </p:blipFill>
        <p:spPr>
          <a:xfrm>
            <a:off x="10372725" y="3044825"/>
            <a:ext cx="1384300" cy="3207274"/>
          </a:xfrm>
          <a:prstGeom prst="rect">
            <a:avLst/>
          </a:prstGeom>
        </p:spPr>
      </p:pic>
      <p:pic>
        <p:nvPicPr>
          <p:cNvPr id="12" name="Picture 11" descr="images.jpg"/>
          <p:cNvPicPr>
            <a:picLocks noChangeAspect="1"/>
          </p:cNvPicPr>
          <p:nvPr/>
        </p:nvPicPr>
        <p:blipFill>
          <a:blip r:embed="rId5"/>
          <a:stretch>
            <a:fillRect/>
          </a:stretch>
        </p:blipFill>
        <p:spPr>
          <a:xfrm>
            <a:off x="8210550" y="4460320"/>
            <a:ext cx="1964040" cy="1869705"/>
          </a:xfrm>
          <a:prstGeom prst="rect">
            <a:avLst/>
          </a:prstGeom>
        </p:spPr>
      </p:pic>
      <p:pic>
        <p:nvPicPr>
          <p:cNvPr id="3" name="Picture 2" descr="captain-america-1293949_960_720.png"/>
          <p:cNvPicPr>
            <a:picLocks noChangeAspect="1"/>
          </p:cNvPicPr>
          <p:nvPr/>
        </p:nvPicPr>
        <p:blipFill>
          <a:blip r:embed="rId6"/>
          <a:stretch>
            <a:fillRect/>
          </a:stretch>
        </p:blipFill>
        <p:spPr>
          <a:xfrm>
            <a:off x="3381375" y="1466850"/>
            <a:ext cx="2253081" cy="2249906"/>
          </a:xfrm>
          <a:prstGeom prst="rect">
            <a:avLst/>
          </a:prstGeom>
        </p:spPr>
      </p:pic>
      <p:pic>
        <p:nvPicPr>
          <p:cNvPr id="4" name="Picture 3" descr="football-606358__340.jpg"/>
          <p:cNvPicPr>
            <a:picLocks noChangeAspect="1"/>
          </p:cNvPicPr>
          <p:nvPr/>
        </p:nvPicPr>
        <p:blipFill>
          <a:blip r:embed="rId7"/>
          <a:stretch>
            <a:fillRect/>
          </a:stretch>
        </p:blipFill>
        <p:spPr>
          <a:xfrm>
            <a:off x="9642341" y="634221"/>
            <a:ext cx="2327564" cy="2067463"/>
          </a:xfrm>
          <a:prstGeom prst="rect">
            <a:avLst/>
          </a:prstGeom>
        </p:spPr>
      </p:pic>
      <p:pic>
        <p:nvPicPr>
          <p:cNvPr id="5" name="Picture 4" descr="harry-2206195__340.jpg"/>
          <p:cNvPicPr>
            <a:picLocks noChangeAspect="1"/>
          </p:cNvPicPr>
          <p:nvPr/>
        </p:nvPicPr>
        <p:blipFill>
          <a:blip r:embed="rId8"/>
          <a:stretch>
            <a:fillRect/>
          </a:stretch>
        </p:blipFill>
        <p:spPr>
          <a:xfrm>
            <a:off x="152400" y="3504225"/>
            <a:ext cx="1952625" cy="2583557"/>
          </a:xfrm>
          <a:prstGeom prst="rect">
            <a:avLst/>
          </a:prstGeom>
        </p:spPr>
      </p:pic>
      <p:pic>
        <p:nvPicPr>
          <p:cNvPr id="9" name="Picture 8" descr="otaku google common media.jpg"/>
          <p:cNvPicPr>
            <a:picLocks noChangeAspect="1"/>
          </p:cNvPicPr>
          <p:nvPr/>
        </p:nvPicPr>
        <p:blipFill>
          <a:blip r:embed="rId9"/>
          <a:stretch>
            <a:fillRect/>
          </a:stretch>
        </p:blipFill>
        <p:spPr>
          <a:xfrm>
            <a:off x="6650127" y="1567491"/>
            <a:ext cx="2133600" cy="2133600"/>
          </a:xfrm>
          <a:prstGeom prst="rect">
            <a:avLst/>
          </a:prstGeom>
        </p:spPr>
      </p:pic>
      <p:pic>
        <p:nvPicPr>
          <p:cNvPr id="10" name="Picture 9" descr="ring-1671094__340.jpg"/>
          <p:cNvPicPr>
            <a:picLocks noChangeAspect="1"/>
          </p:cNvPicPr>
          <p:nvPr/>
        </p:nvPicPr>
        <p:blipFill>
          <a:blip r:embed="rId10"/>
          <a:stretch>
            <a:fillRect/>
          </a:stretch>
        </p:blipFill>
        <p:spPr>
          <a:xfrm>
            <a:off x="4967975" y="4371975"/>
            <a:ext cx="2743200" cy="1544185"/>
          </a:xfrm>
          <a:prstGeom prst="rect">
            <a:avLst/>
          </a:prstGeom>
        </p:spPr>
      </p:pic>
      <p:pic>
        <p:nvPicPr>
          <p:cNvPr id="13" name="Picture 12" descr="shields-1785039__340.png"/>
          <p:cNvPicPr>
            <a:picLocks noChangeAspect="1"/>
          </p:cNvPicPr>
          <p:nvPr/>
        </p:nvPicPr>
        <p:blipFill>
          <a:blip r:embed="rId11"/>
          <a:stretch>
            <a:fillRect/>
          </a:stretch>
        </p:blipFill>
        <p:spPr>
          <a:xfrm>
            <a:off x="2698451" y="4402796"/>
            <a:ext cx="1989320" cy="2232498"/>
          </a:xfrm>
          <a:prstGeom prst="rect">
            <a:avLst/>
          </a:prstGeom>
        </p:spPr>
      </p:pic>
      <p:sp>
        <p:nvSpPr>
          <p:cNvPr id="8" name="TextBox 7"/>
          <p:cNvSpPr txBox="1"/>
          <p:nvPr/>
        </p:nvSpPr>
        <p:spPr>
          <a:xfrm>
            <a:off x="152400" y="2655318"/>
            <a:ext cx="2743200" cy="307777"/>
          </a:xfrm>
          <a:prstGeom prst="rect">
            <a:avLst/>
          </a:prstGeom>
        </p:spPr>
        <p:txBody>
          <a:bodyPr rtlCol="0" anchor="t">
            <a:spAutoFit/>
          </a:bodyPr>
          <a:lstStyle/>
          <a:p>
            <a:r>
              <a:rPr lang="en-US" sz="1400"/>
              <a:t>Figure 10.Black Knights (</a:t>
            </a:r>
            <a:r>
              <a:rPr lang="en-US" sz="1400" err="1"/>
              <a:t>wikimedia</a:t>
            </a:r>
            <a:r>
              <a:rPr lang="en-US" sz="1400"/>
              <a:t>)</a:t>
            </a:r>
          </a:p>
        </p:txBody>
      </p:sp>
      <p:sp>
        <p:nvSpPr>
          <p:cNvPr id="17" name="TextBox 16"/>
          <p:cNvSpPr txBox="1"/>
          <p:nvPr/>
        </p:nvSpPr>
        <p:spPr>
          <a:xfrm>
            <a:off x="9642341" y="2738766"/>
            <a:ext cx="2743200" cy="307777"/>
          </a:xfrm>
          <a:prstGeom prst="rect">
            <a:avLst/>
          </a:prstGeom>
        </p:spPr>
        <p:txBody>
          <a:bodyPr rtlCol="0" anchor="t">
            <a:spAutoFit/>
          </a:bodyPr>
          <a:lstStyle/>
          <a:p>
            <a:r>
              <a:rPr lang="en-US" sz="1400">
                <a:solidFill>
                  <a:srgbClr val="000000"/>
                </a:solidFill>
                <a:latin typeface="Gill Sans MT"/>
              </a:rPr>
              <a:t>Figure 18. Football (pixabay.com</a:t>
            </a:r>
          </a:p>
        </p:txBody>
      </p:sp>
      <p:sp>
        <p:nvSpPr>
          <p:cNvPr id="18" name="TextBox 17"/>
          <p:cNvSpPr txBox="1"/>
          <p:nvPr/>
        </p:nvSpPr>
        <p:spPr>
          <a:xfrm>
            <a:off x="152400" y="6178415"/>
            <a:ext cx="2743200" cy="523220"/>
          </a:xfrm>
          <a:prstGeom prst="rect">
            <a:avLst/>
          </a:prstGeom>
        </p:spPr>
        <p:txBody>
          <a:bodyPr rtlCol="0" anchor="t">
            <a:spAutoFit/>
          </a:bodyPr>
          <a:lstStyle/>
          <a:p>
            <a:r>
              <a:rPr lang="en-US" sz="1400"/>
              <a:t>Figure 11. Harry Potter</a:t>
            </a:r>
          </a:p>
          <a:p>
            <a:r>
              <a:rPr lang="en-US" sz="1400"/>
              <a:t>(pixabay.com)</a:t>
            </a:r>
          </a:p>
        </p:txBody>
      </p:sp>
      <p:sp>
        <p:nvSpPr>
          <p:cNvPr id="19" name="TextBox 18"/>
          <p:cNvSpPr txBox="1"/>
          <p:nvPr/>
        </p:nvSpPr>
        <p:spPr>
          <a:xfrm>
            <a:off x="2791903" y="3709718"/>
            <a:ext cx="3416968" cy="307777"/>
          </a:xfrm>
          <a:prstGeom prst="rect">
            <a:avLst/>
          </a:prstGeom>
        </p:spPr>
        <p:txBody>
          <a:bodyPr wrap="square" rtlCol="0" anchor="t">
            <a:spAutoFit/>
          </a:bodyPr>
          <a:lstStyle/>
          <a:p>
            <a:r>
              <a:rPr lang="en-US" sz="1400">
                <a:solidFill>
                  <a:srgbClr val="000000"/>
                </a:solidFill>
                <a:latin typeface="Gill Sans MT"/>
              </a:rPr>
              <a:t>Figure 12. Captain America (pixabay.com)</a:t>
            </a:r>
          </a:p>
        </p:txBody>
      </p:sp>
      <p:sp>
        <p:nvSpPr>
          <p:cNvPr id="20" name="TextBox 19"/>
          <p:cNvSpPr txBox="1"/>
          <p:nvPr/>
        </p:nvSpPr>
        <p:spPr>
          <a:xfrm>
            <a:off x="6524625" y="3762375"/>
            <a:ext cx="2743200" cy="307777"/>
          </a:xfrm>
          <a:prstGeom prst="rect">
            <a:avLst/>
          </a:prstGeom>
        </p:spPr>
        <p:txBody>
          <a:bodyPr rtlCol="0" anchor="t">
            <a:spAutoFit/>
          </a:bodyPr>
          <a:lstStyle/>
          <a:p>
            <a:r>
              <a:rPr lang="en-US" sz="1400">
                <a:solidFill>
                  <a:srgbClr val="000000"/>
                </a:solidFill>
                <a:latin typeface="Gill Sans MT"/>
              </a:rPr>
              <a:t>Fig. 16. Otaku (</a:t>
            </a:r>
            <a:r>
              <a:rPr lang="en-US" sz="1400" err="1">
                <a:solidFill>
                  <a:srgbClr val="000000"/>
                </a:solidFill>
                <a:latin typeface="Gill Sans MT"/>
              </a:rPr>
              <a:t>wikimedia</a:t>
            </a:r>
            <a:r>
              <a:rPr lang="en-US" sz="1400">
                <a:solidFill>
                  <a:srgbClr val="000000"/>
                </a:solidFill>
                <a:latin typeface="Gill Sans MT"/>
              </a:rPr>
              <a:t>)</a:t>
            </a:r>
          </a:p>
        </p:txBody>
      </p:sp>
      <p:sp>
        <p:nvSpPr>
          <p:cNvPr id="21" name="TextBox 20"/>
          <p:cNvSpPr txBox="1"/>
          <p:nvPr/>
        </p:nvSpPr>
        <p:spPr>
          <a:xfrm>
            <a:off x="10380663" y="6261100"/>
            <a:ext cx="1764632" cy="523220"/>
          </a:xfrm>
          <a:prstGeom prst="rect">
            <a:avLst/>
          </a:prstGeom>
        </p:spPr>
        <p:txBody>
          <a:bodyPr wrap="square" rtlCol="0" anchor="t">
            <a:spAutoFit/>
          </a:bodyPr>
          <a:lstStyle/>
          <a:p>
            <a:r>
              <a:rPr lang="en-US" sz="1400">
                <a:solidFill>
                  <a:srgbClr val="000000"/>
                </a:solidFill>
                <a:latin typeface="Gill Sans MT"/>
              </a:rPr>
              <a:t>Figure 19. Tardis(pixabay.com)</a:t>
            </a:r>
          </a:p>
        </p:txBody>
      </p:sp>
      <p:sp>
        <p:nvSpPr>
          <p:cNvPr id="22" name="TextBox 21"/>
          <p:cNvSpPr txBox="1"/>
          <p:nvPr/>
        </p:nvSpPr>
        <p:spPr>
          <a:xfrm>
            <a:off x="7477125" y="6268287"/>
            <a:ext cx="2743200" cy="307777"/>
          </a:xfrm>
          <a:prstGeom prst="rect">
            <a:avLst/>
          </a:prstGeom>
        </p:spPr>
        <p:txBody>
          <a:bodyPr rtlCol="0" anchor="t">
            <a:spAutoFit/>
          </a:bodyPr>
          <a:lstStyle/>
          <a:p>
            <a:r>
              <a:rPr lang="en-US" sz="1400"/>
              <a:t>Figure 17. Star Trek (</a:t>
            </a:r>
            <a:r>
              <a:rPr lang="en-US" sz="1400" err="1"/>
              <a:t>wikimedia</a:t>
            </a:r>
            <a:r>
              <a:rPr lang="en-US" sz="1400"/>
              <a:t>)</a:t>
            </a:r>
          </a:p>
        </p:txBody>
      </p:sp>
      <p:sp>
        <p:nvSpPr>
          <p:cNvPr id="23" name="TextBox 22"/>
          <p:cNvSpPr txBox="1"/>
          <p:nvPr/>
        </p:nvSpPr>
        <p:spPr>
          <a:xfrm>
            <a:off x="4696904" y="5944796"/>
            <a:ext cx="3400676" cy="307975"/>
          </a:xfrm>
          <a:prstGeom prst="rect">
            <a:avLst/>
          </a:prstGeom>
        </p:spPr>
        <p:txBody>
          <a:bodyPr wrap="square" rtlCol="0" anchor="t">
            <a:spAutoFit/>
          </a:bodyPr>
          <a:lstStyle/>
          <a:p>
            <a:r>
              <a:rPr lang="en-US" sz="1400"/>
              <a:t>Figure 15. Lord of the Rings (pixabay.com)</a:t>
            </a:r>
          </a:p>
        </p:txBody>
      </p:sp>
      <p:sp>
        <p:nvSpPr>
          <p:cNvPr id="24" name="TextBox 23"/>
          <p:cNvSpPr txBox="1"/>
          <p:nvPr/>
        </p:nvSpPr>
        <p:spPr>
          <a:xfrm>
            <a:off x="2568575" y="6426200"/>
            <a:ext cx="3114257" cy="307777"/>
          </a:xfrm>
          <a:prstGeom prst="rect">
            <a:avLst/>
          </a:prstGeom>
        </p:spPr>
        <p:txBody>
          <a:bodyPr wrap="square" rtlCol="0" anchor="t">
            <a:spAutoFit/>
          </a:bodyPr>
          <a:lstStyle/>
          <a:p>
            <a:r>
              <a:rPr lang="en-US" sz="1400"/>
              <a:t>Figure 13. </a:t>
            </a:r>
            <a:r>
              <a:rPr lang="en-US" sz="1400" err="1"/>
              <a:t>Footlball</a:t>
            </a:r>
            <a:r>
              <a:rPr lang="en-US" sz="1400"/>
              <a:t> Club (pixabay.com)</a:t>
            </a:r>
          </a:p>
        </p:txBody>
      </p:sp>
    </p:spTree>
    <p:extLst>
      <p:ext uri="{BB962C8B-B14F-4D97-AF65-F5344CB8AC3E}">
        <p14:creationId xmlns:p14="http://schemas.microsoft.com/office/powerpoint/2010/main" val="3499513424"/>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Fandom – their own unique language</a:t>
            </a:r>
          </a:p>
        </p:txBody>
      </p:sp>
      <p:sp>
        <p:nvSpPr>
          <p:cNvPr id="3" name="Content Placeholder 2"/>
          <p:cNvSpPr>
            <a:spLocks noGrp="1"/>
          </p:cNvSpPr>
          <p:nvPr>
            <p:ph idx="1"/>
          </p:nvPr>
        </p:nvSpPr>
        <p:spPr>
          <a:xfrm>
            <a:off x="581192" y="2180496"/>
            <a:ext cx="7225075" cy="3678303"/>
          </a:xfrm>
        </p:spPr>
        <p:txBody>
          <a:bodyPr>
            <a:normAutofit/>
          </a:bodyPr>
          <a:lstStyle/>
          <a:p>
            <a:pPr marL="0" indent="0">
              <a:buNone/>
            </a:pPr>
            <a:r>
              <a:rPr lang="en-US" sz="2400"/>
              <a:t>A cultural language enables members of a culture to communicate. This communication takes place both verbally and in the written form. It can also include body language. </a:t>
            </a:r>
            <a:endParaRPr lang="en-US" sz="2400">
              <a:latin typeface="Gill Sans MT"/>
            </a:endParaRPr>
          </a:p>
          <a:p>
            <a:pPr marL="0" indent="0">
              <a:buNone/>
            </a:pPr>
            <a:r>
              <a:rPr lang="en-US" sz="2400">
                <a:latin typeface="Gill Sans MT"/>
              </a:rPr>
              <a:t>Along with the basic verbal language of the Fandom subculture, some communities have developed their own formal language and body language such as, the Star Trek alien languages of  Vulcan and </a:t>
            </a:r>
            <a:r>
              <a:rPr lang="en-US" sz="2400" err="1">
                <a:latin typeface="Gill Sans MT"/>
              </a:rPr>
              <a:t>Romulen</a:t>
            </a:r>
            <a:r>
              <a:rPr lang="en-US" sz="2400">
                <a:latin typeface="Gill Sans MT"/>
              </a:rPr>
              <a:t>.</a:t>
            </a:r>
          </a:p>
        </p:txBody>
      </p:sp>
      <p:sp>
        <p:nvSpPr>
          <p:cNvPr id="5" name="TextBox 4"/>
          <p:cNvSpPr txBox="1"/>
          <p:nvPr/>
        </p:nvSpPr>
        <p:spPr>
          <a:xfrm>
            <a:off x="7735087" y="6419850"/>
            <a:ext cx="3320715" cy="307777"/>
          </a:xfrm>
          <a:prstGeom prst="rect">
            <a:avLst/>
          </a:prstGeom>
        </p:spPr>
        <p:txBody>
          <a:bodyPr wrap="square" rtlCol="0" anchor="t">
            <a:spAutoFit/>
          </a:bodyPr>
          <a:lstStyle/>
          <a:p>
            <a:r>
              <a:rPr lang="en-US" sz="1400"/>
              <a:t>Figure 20. Vulcan Language (pixabay.com)</a:t>
            </a:r>
          </a:p>
        </p:txBody>
      </p:sp>
      <p:pic>
        <p:nvPicPr>
          <p:cNvPr id="6" name="Picture 5"/>
          <p:cNvPicPr>
            <a:picLocks noChangeAspect="1"/>
          </p:cNvPicPr>
          <p:nvPr/>
        </p:nvPicPr>
        <p:blipFill>
          <a:blip r:embed="rId3"/>
          <a:stretch>
            <a:fillRect/>
          </a:stretch>
        </p:blipFill>
        <p:spPr>
          <a:xfrm>
            <a:off x="7850104" y="2524125"/>
            <a:ext cx="3208421" cy="3681413"/>
          </a:xfrm>
          <a:prstGeom prst="rect">
            <a:avLst/>
          </a:prstGeom>
        </p:spPr>
      </p:pic>
    </p:spTree>
    <p:extLst>
      <p:ext uri="{BB962C8B-B14F-4D97-AF65-F5344CB8AC3E}">
        <p14:creationId xmlns:p14="http://schemas.microsoft.com/office/powerpoint/2010/main" val="3272196155"/>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5927725" y="741363"/>
            <a:ext cx="5768975" cy="32570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Rounded Corners 10"/>
          <p:cNvSpPr/>
          <p:nvPr/>
        </p:nvSpPr>
        <p:spPr>
          <a:xfrm>
            <a:off x="4838700" y="4152900"/>
            <a:ext cx="6884869" cy="24828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Rounded Corners 11"/>
          <p:cNvSpPr/>
          <p:nvPr/>
        </p:nvSpPr>
        <p:spPr>
          <a:xfrm>
            <a:off x="993775" y="796925"/>
            <a:ext cx="3236913" cy="524300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6096000" y="820738"/>
            <a:ext cx="5349875" cy="3416320"/>
          </a:xfrm>
          <a:prstGeom prst="rect">
            <a:avLst/>
          </a:prstGeom>
        </p:spPr>
        <p:txBody>
          <a:bodyPr rtlCol="0">
            <a:spAutoFit/>
          </a:bodyPr>
          <a:lstStyle/>
          <a:p>
            <a:pPr algn="ctr"/>
            <a:r>
              <a:rPr lang="en-US"/>
              <a:t>Baseball Fandom Language</a:t>
            </a:r>
          </a:p>
          <a:p>
            <a:pPr algn="ctr"/>
            <a:endParaRPr lang="en-US"/>
          </a:p>
          <a:p>
            <a:r>
              <a:rPr lang="en-US"/>
              <a:t>Ace- team's best starting pitcher</a:t>
            </a:r>
          </a:p>
          <a:p>
            <a:endParaRPr lang="en-US"/>
          </a:p>
          <a:p>
            <a:r>
              <a:rPr lang="en-US"/>
              <a:t>Bag- a base</a:t>
            </a:r>
          </a:p>
          <a:p>
            <a:endParaRPr lang="en-US"/>
          </a:p>
          <a:p>
            <a:r>
              <a:rPr lang="en-US"/>
              <a:t>Around the horn-a  type of double play</a:t>
            </a:r>
          </a:p>
          <a:p>
            <a:endParaRPr lang="en-US"/>
          </a:p>
          <a:p>
            <a:r>
              <a:rPr lang="en-US"/>
              <a:t>Bandbox- a small ballpark good for hitters</a:t>
            </a:r>
          </a:p>
          <a:p>
            <a:endParaRPr lang="en-US"/>
          </a:p>
          <a:p>
            <a:r>
              <a:rPr lang="en-US"/>
              <a:t>Bronx Cheer- when the crowd boos</a:t>
            </a:r>
          </a:p>
          <a:p>
            <a:endParaRPr lang="en-US"/>
          </a:p>
        </p:txBody>
      </p:sp>
      <p:sp>
        <p:nvSpPr>
          <p:cNvPr id="15" name="TextBox 14"/>
          <p:cNvSpPr txBox="1"/>
          <p:nvPr/>
        </p:nvSpPr>
        <p:spPr>
          <a:xfrm>
            <a:off x="4972050" y="4325428"/>
            <a:ext cx="6654800" cy="2308324"/>
          </a:xfrm>
          <a:prstGeom prst="rect">
            <a:avLst/>
          </a:prstGeom>
        </p:spPr>
        <p:txBody>
          <a:bodyPr rtlCol="0">
            <a:spAutoFit/>
          </a:bodyPr>
          <a:lstStyle/>
          <a:p>
            <a:pPr algn="ctr"/>
            <a:r>
              <a:rPr lang="en-US">
                <a:solidFill>
                  <a:srgbClr val="000000"/>
                </a:solidFill>
                <a:latin typeface="Gill Sans MT"/>
              </a:rPr>
              <a:t>Football Fandom Language</a:t>
            </a:r>
          </a:p>
          <a:p>
            <a:r>
              <a:rPr lang="en-US">
                <a:solidFill>
                  <a:srgbClr val="000000"/>
                </a:solidFill>
                <a:latin typeface="Gill Sans MT"/>
              </a:rPr>
              <a:t>"Blitz- </a:t>
            </a:r>
            <a:r>
              <a:rPr lang="en-US">
                <a:latin typeface="Arial"/>
                <a:cs typeface="Arial"/>
              </a:rPr>
              <a:t>When linebackers or defensive backs unexpectedly dart in to attack the quarterback"</a:t>
            </a:r>
          </a:p>
          <a:p>
            <a:endParaRPr lang="en-US">
              <a:latin typeface="Gill Sans MT"/>
              <a:cs typeface="Arial"/>
            </a:endParaRPr>
          </a:p>
          <a:p>
            <a:r>
              <a:rPr lang="en-US">
                <a:solidFill>
                  <a:srgbClr val="000000"/>
                </a:solidFill>
                <a:latin typeface="Gill Sans MT"/>
              </a:rPr>
              <a:t>"Bootleg- </a:t>
            </a:r>
            <a:r>
              <a:rPr lang="en-US">
                <a:latin typeface="Arial"/>
                <a:cs typeface="Arial"/>
              </a:rPr>
              <a:t>When a quarterback fakes a handoff to a running back and takes it outside either to pass it or run it himself". </a:t>
            </a:r>
            <a:endParaRPr lang="en-US">
              <a:solidFill>
                <a:srgbClr val="000000"/>
              </a:solidFill>
              <a:latin typeface="Arial"/>
              <a:cs typeface="Arial"/>
            </a:endParaRPr>
          </a:p>
          <a:p>
            <a:endParaRPr lang="en-US">
              <a:solidFill>
                <a:srgbClr val="000000"/>
              </a:solidFill>
              <a:latin typeface="Gill Sans MT"/>
            </a:endParaRPr>
          </a:p>
          <a:p>
            <a:r>
              <a:rPr lang="en-US">
                <a:solidFill>
                  <a:srgbClr val="000000"/>
                </a:solidFill>
                <a:latin typeface="Gill Sans MT"/>
              </a:rPr>
              <a:t>Pick- Interception </a:t>
            </a:r>
          </a:p>
        </p:txBody>
      </p:sp>
      <p:sp>
        <p:nvSpPr>
          <p:cNvPr id="16" name="TextBox 15"/>
          <p:cNvSpPr txBox="1"/>
          <p:nvPr/>
        </p:nvSpPr>
        <p:spPr>
          <a:xfrm>
            <a:off x="1108794" y="946809"/>
            <a:ext cx="3007053" cy="4708981"/>
          </a:xfrm>
          <a:prstGeom prst="rect">
            <a:avLst/>
          </a:prstGeom>
        </p:spPr>
        <p:txBody>
          <a:bodyPr rtlCol="0">
            <a:spAutoFit/>
          </a:bodyPr>
          <a:lstStyle/>
          <a:p>
            <a:pPr algn="ctr"/>
            <a:r>
              <a:rPr lang="en-US" sz="2000">
                <a:solidFill>
                  <a:srgbClr val="000000"/>
                </a:solidFill>
                <a:latin typeface="Gill Sans MT"/>
              </a:rPr>
              <a:t>Fandom Language</a:t>
            </a:r>
          </a:p>
          <a:p>
            <a:pPr algn="ctr"/>
            <a:endParaRPr lang="en-US" sz="2000">
              <a:solidFill>
                <a:srgbClr val="000000"/>
              </a:solidFill>
              <a:latin typeface="Gill Sans MT"/>
            </a:endParaRPr>
          </a:p>
          <a:p>
            <a:r>
              <a:rPr lang="en-US" sz="2000">
                <a:solidFill>
                  <a:srgbClr val="000000"/>
                </a:solidFill>
                <a:latin typeface="Gill Sans MT"/>
              </a:rPr>
              <a:t>AU – Alternate Universe</a:t>
            </a:r>
          </a:p>
          <a:p>
            <a:endParaRPr lang="en-US" sz="2000">
              <a:solidFill>
                <a:srgbClr val="000000"/>
              </a:solidFill>
              <a:latin typeface="Gill Sans MT"/>
            </a:endParaRPr>
          </a:p>
          <a:p>
            <a:r>
              <a:rPr lang="en-US" sz="2000">
                <a:solidFill>
                  <a:srgbClr val="000000"/>
                </a:solidFill>
                <a:latin typeface="Gill Sans MT"/>
              </a:rPr>
              <a:t>Crack-stories in which the unbelievable occur</a:t>
            </a:r>
          </a:p>
          <a:p>
            <a:endParaRPr lang="en-US" sz="2000">
              <a:solidFill>
                <a:srgbClr val="000000"/>
              </a:solidFill>
              <a:latin typeface="Gill Sans MT"/>
            </a:endParaRPr>
          </a:p>
          <a:p>
            <a:r>
              <a:rPr lang="en-US" sz="2000">
                <a:solidFill>
                  <a:srgbClr val="000000"/>
                </a:solidFill>
                <a:latin typeface="Gill Sans MT"/>
              </a:rPr>
              <a:t>Feels- short for feelings</a:t>
            </a:r>
          </a:p>
          <a:p>
            <a:endParaRPr lang="en-US" sz="2000">
              <a:solidFill>
                <a:srgbClr val="000000"/>
              </a:solidFill>
              <a:latin typeface="Gill Sans MT"/>
            </a:endParaRPr>
          </a:p>
          <a:p>
            <a:r>
              <a:rPr lang="en-US" sz="2000">
                <a:solidFill>
                  <a:srgbClr val="000000"/>
                </a:solidFill>
                <a:latin typeface="Gill Sans MT"/>
              </a:rPr>
              <a:t>Mash-up- a video of tv or movie clips set to a song</a:t>
            </a:r>
          </a:p>
          <a:p>
            <a:endParaRPr lang="en-US" sz="2000">
              <a:solidFill>
                <a:srgbClr val="000000"/>
              </a:solidFill>
              <a:latin typeface="Gill Sans MT"/>
            </a:endParaRPr>
          </a:p>
          <a:p>
            <a:r>
              <a:rPr lang="en-US" sz="2000">
                <a:solidFill>
                  <a:srgbClr val="000000"/>
                </a:solidFill>
                <a:latin typeface="Gill Sans MT"/>
              </a:rPr>
              <a:t>Shipping – in a relationship</a:t>
            </a:r>
          </a:p>
          <a:p>
            <a:pPr algn="ctr"/>
            <a:endParaRPr lang="en-US" sz="2000">
              <a:solidFill>
                <a:srgbClr val="000000"/>
              </a:solidFill>
              <a:latin typeface="Gill Sans MT"/>
            </a:endParaRPr>
          </a:p>
          <a:p>
            <a:pPr algn="ctr"/>
            <a:endParaRPr lang="en-US" sz="2000">
              <a:solidFill>
                <a:srgbClr val="000000"/>
              </a:solidFill>
              <a:latin typeface="Gill Sans MT"/>
            </a:endParaRPr>
          </a:p>
        </p:txBody>
      </p:sp>
    </p:spTree>
    <p:extLst>
      <p:ext uri="{BB962C8B-B14F-4D97-AF65-F5344CB8AC3E}">
        <p14:creationId xmlns:p14="http://schemas.microsoft.com/office/powerpoint/2010/main" val="1211079154"/>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les-1752405__340.jpg"/>
          <p:cNvPicPr>
            <a:picLocks noChangeAspect="1"/>
          </p:cNvPicPr>
          <p:nvPr/>
        </p:nvPicPr>
        <p:blipFill>
          <a:blip r:embed="rId3"/>
          <a:stretch>
            <a:fillRect/>
          </a:stretch>
        </p:blipFill>
        <p:spPr>
          <a:xfrm>
            <a:off x="449263" y="2235200"/>
            <a:ext cx="3683000" cy="3359321"/>
          </a:xfrm>
          <a:prstGeom prst="rect">
            <a:avLst/>
          </a:prstGeom>
        </p:spPr>
      </p:pic>
      <p:sp>
        <p:nvSpPr>
          <p:cNvPr id="2" name="Title 1"/>
          <p:cNvSpPr>
            <a:spLocks noGrp="1"/>
          </p:cNvSpPr>
          <p:nvPr>
            <p:ph type="title"/>
          </p:nvPr>
        </p:nvSpPr>
        <p:spPr/>
        <p:txBody>
          <a:bodyPr>
            <a:normAutofit/>
          </a:bodyPr>
          <a:lstStyle/>
          <a:p>
            <a:r>
              <a:rPr lang="en-US"/>
              <a:t>Fandom – cultural norms</a:t>
            </a:r>
          </a:p>
        </p:txBody>
      </p:sp>
      <p:sp>
        <p:nvSpPr>
          <p:cNvPr id="3" name="Content Placeholder 2"/>
          <p:cNvSpPr>
            <a:spLocks noGrp="1"/>
          </p:cNvSpPr>
          <p:nvPr>
            <p:ph idx="1"/>
          </p:nvPr>
        </p:nvSpPr>
        <p:spPr>
          <a:xfrm>
            <a:off x="4475858" y="2180496"/>
            <a:ext cx="7140407" cy="3678303"/>
          </a:xfrm>
        </p:spPr>
        <p:txBody>
          <a:bodyPr>
            <a:normAutofit/>
          </a:bodyPr>
          <a:lstStyle/>
          <a:p>
            <a:pPr marL="0" indent="0">
              <a:buNone/>
            </a:pPr>
            <a:r>
              <a:rPr lang="en-US" sz="2400"/>
              <a:t>Cultural Norms are rules either written or unwritten that guide a society in what is right or wrong. It is the behavior that is expected and customary.(</a:t>
            </a:r>
            <a:r>
              <a:rPr lang="en-US" sz="2400" err="1"/>
              <a:t>Maciones</a:t>
            </a:r>
            <a:r>
              <a:rPr lang="en-US" sz="2400"/>
              <a:t>, 2015)</a:t>
            </a:r>
            <a:endParaRPr lang="en-US" sz="2400">
              <a:solidFill>
                <a:srgbClr val="3D3D3D"/>
              </a:solidFill>
              <a:latin typeface="Gill Sans MT"/>
            </a:endParaRPr>
          </a:p>
          <a:p>
            <a:pPr marL="0" indent="0">
              <a:buNone/>
            </a:pPr>
            <a:r>
              <a:rPr lang="en-US" sz="2400">
                <a:latin typeface="Gill Sans MT"/>
              </a:rPr>
              <a:t>In Fandoms, the accepted norms are sometimes much different than the culture that surrounds them. Sometimes even what a culture deems illegal behavior is accepted as the norm. </a:t>
            </a:r>
          </a:p>
          <a:p>
            <a:pPr marL="0" indent="0">
              <a:buNone/>
            </a:pPr>
            <a:endParaRPr lang="en-US">
              <a:latin typeface="Gill Sans MT"/>
            </a:endParaRPr>
          </a:p>
        </p:txBody>
      </p:sp>
      <p:sp>
        <p:nvSpPr>
          <p:cNvPr id="5" name="TextBox 4"/>
          <p:cNvSpPr txBox="1"/>
          <p:nvPr/>
        </p:nvSpPr>
        <p:spPr>
          <a:xfrm>
            <a:off x="449263" y="5629275"/>
            <a:ext cx="2743200" cy="307777"/>
          </a:xfrm>
          <a:prstGeom prst="rect">
            <a:avLst/>
          </a:prstGeom>
        </p:spPr>
        <p:txBody>
          <a:bodyPr rtlCol="0" anchor="t">
            <a:spAutoFit/>
          </a:bodyPr>
          <a:lstStyle/>
          <a:p>
            <a:r>
              <a:rPr lang="en-US" sz="1400"/>
              <a:t>Figure 21. Rules (pixabay.com)</a:t>
            </a:r>
          </a:p>
        </p:txBody>
      </p:sp>
    </p:spTree>
    <p:extLst>
      <p:ext uri="{BB962C8B-B14F-4D97-AF65-F5344CB8AC3E}">
        <p14:creationId xmlns:p14="http://schemas.microsoft.com/office/powerpoint/2010/main" val="2580005770"/>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ic-con-2214290__340.jpg"/>
          <p:cNvPicPr>
            <a:picLocks noChangeAspect="1"/>
          </p:cNvPicPr>
          <p:nvPr/>
        </p:nvPicPr>
        <p:blipFill rotWithShape="1">
          <a:blip r:embed="rId3"/>
          <a:srcRect l="22544" r="22877" b="1"/>
          <a:stretch/>
        </p:blipFill>
        <p:spPr>
          <a:xfrm>
            <a:off x="8051799" y="1871133"/>
            <a:ext cx="3683001" cy="4504267"/>
          </a:xfrm>
          <a:prstGeom prst="rect">
            <a:avLst/>
          </a:prstGeom>
        </p:spPr>
      </p:pic>
      <p:sp>
        <p:nvSpPr>
          <p:cNvPr id="2" name="Title 1"/>
          <p:cNvSpPr>
            <a:spLocks noGrp="1"/>
          </p:cNvSpPr>
          <p:nvPr>
            <p:ph type="title"/>
          </p:nvPr>
        </p:nvSpPr>
        <p:spPr/>
        <p:txBody>
          <a:bodyPr>
            <a:normAutofit/>
          </a:bodyPr>
          <a:lstStyle/>
          <a:p>
            <a:r>
              <a:rPr lang="en-US"/>
              <a:t>Fandom – cultural norms (part 2)</a:t>
            </a:r>
          </a:p>
        </p:txBody>
      </p:sp>
      <p:sp>
        <p:nvSpPr>
          <p:cNvPr id="3" name="Content Placeholder 2"/>
          <p:cNvSpPr>
            <a:spLocks noGrp="1"/>
          </p:cNvSpPr>
          <p:nvPr>
            <p:ph idx="1"/>
          </p:nvPr>
        </p:nvSpPr>
        <p:spPr>
          <a:xfrm>
            <a:off x="581192" y="2180496"/>
            <a:ext cx="7225075" cy="3678303"/>
          </a:xfrm>
        </p:spPr>
        <p:txBody>
          <a:bodyPr vert="horz" lIns="91440" tIns="45720" rIns="91440" bIns="45720" rtlCol="0">
            <a:normAutofit/>
          </a:bodyPr>
          <a:lstStyle/>
          <a:p>
            <a:r>
              <a:rPr lang="en-US" sz="2400"/>
              <a:t>At ballgames and concerts it is customary to be loud.  Rude behavior is also acceptable such as booing and wanting players to do poorly.  This is in contrast to the American culture of helping to lift others up. </a:t>
            </a:r>
          </a:p>
          <a:p>
            <a:r>
              <a:rPr lang="en-US" sz="2400"/>
              <a:t>Some Otaku members are known to participate in the black market for sales and recordings of movies and music. These pirated items are sold and distributed illegally.(Eng,2005)</a:t>
            </a:r>
          </a:p>
          <a:p>
            <a:pPr marL="0" indent="0">
              <a:buNone/>
            </a:pPr>
            <a:endParaRPr lang="en-US"/>
          </a:p>
        </p:txBody>
      </p:sp>
      <p:sp>
        <p:nvSpPr>
          <p:cNvPr id="5" name="TextBox 4"/>
          <p:cNvSpPr txBox="1"/>
          <p:nvPr/>
        </p:nvSpPr>
        <p:spPr>
          <a:xfrm>
            <a:off x="8051800" y="6334125"/>
            <a:ext cx="3513221" cy="307777"/>
          </a:xfrm>
          <a:prstGeom prst="rect">
            <a:avLst/>
          </a:prstGeom>
        </p:spPr>
        <p:txBody>
          <a:bodyPr wrap="square" rtlCol="0" anchor="t">
            <a:spAutoFit/>
          </a:bodyPr>
          <a:lstStyle/>
          <a:p>
            <a:r>
              <a:rPr lang="en-US" sz="1400"/>
              <a:t>Figure 22 Comic Books (pixabay.com)</a:t>
            </a:r>
          </a:p>
        </p:txBody>
      </p:sp>
    </p:spTree>
    <p:extLst>
      <p:ext uri="{BB962C8B-B14F-4D97-AF65-F5344CB8AC3E}">
        <p14:creationId xmlns:p14="http://schemas.microsoft.com/office/powerpoint/2010/main" val="800914494"/>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Fandom – cultural norms (part 3)</a:t>
            </a:r>
          </a:p>
        </p:txBody>
      </p:sp>
      <p:sp>
        <p:nvSpPr>
          <p:cNvPr id="3" name="Content Placeholder 2"/>
          <p:cNvSpPr>
            <a:spLocks noGrp="1"/>
          </p:cNvSpPr>
          <p:nvPr>
            <p:ph idx="1"/>
          </p:nvPr>
        </p:nvSpPr>
        <p:spPr>
          <a:xfrm>
            <a:off x="581192" y="2180496"/>
            <a:ext cx="7225075" cy="3678303"/>
          </a:xfrm>
        </p:spPr>
        <p:txBody>
          <a:bodyPr>
            <a:normAutofit/>
          </a:bodyPr>
          <a:lstStyle/>
          <a:p>
            <a:r>
              <a:rPr lang="en-US" sz="2400">
                <a:latin typeface="Arial"/>
                <a:cs typeface="Arial"/>
              </a:rPr>
              <a:t>It is customary for members of some communities to dress in costumes and role play in an imaginary world as adults. </a:t>
            </a:r>
          </a:p>
          <a:p>
            <a:r>
              <a:rPr lang="en-US" sz="2400">
                <a:latin typeface="Arial"/>
                <a:cs typeface="Arial"/>
              </a:rPr>
              <a:t>It is also customary for fans of teams to wear the same colors when attending games and events. The general American culture does not typically dress the same. </a:t>
            </a:r>
          </a:p>
          <a:p>
            <a:endParaRPr lang="en-US"/>
          </a:p>
        </p:txBody>
      </p:sp>
      <p:sp>
        <p:nvSpPr>
          <p:cNvPr id="5" name="TextBox 4"/>
          <p:cNvSpPr txBox="1"/>
          <p:nvPr/>
        </p:nvSpPr>
        <p:spPr>
          <a:xfrm>
            <a:off x="8051800" y="6370638"/>
            <a:ext cx="3497178" cy="307777"/>
          </a:xfrm>
          <a:prstGeom prst="rect">
            <a:avLst/>
          </a:prstGeom>
        </p:spPr>
        <p:txBody>
          <a:bodyPr wrap="square" rtlCol="0" anchor="t">
            <a:spAutoFit/>
          </a:bodyPr>
          <a:lstStyle/>
          <a:p>
            <a:r>
              <a:rPr lang="en-US" sz="1400"/>
              <a:t>Figure 23. Sports Fans (pixabay.com)</a:t>
            </a:r>
          </a:p>
        </p:txBody>
      </p:sp>
      <p:pic>
        <p:nvPicPr>
          <p:cNvPr id="6" name="Picture 5"/>
          <p:cNvPicPr>
            <a:picLocks noChangeAspect="1"/>
          </p:cNvPicPr>
          <p:nvPr/>
        </p:nvPicPr>
        <p:blipFill>
          <a:blip r:embed="rId3"/>
          <a:stretch>
            <a:fillRect/>
          </a:stretch>
        </p:blipFill>
        <p:spPr>
          <a:xfrm>
            <a:off x="8003761" y="2406650"/>
            <a:ext cx="3380202" cy="3929063"/>
          </a:xfrm>
          <a:prstGeom prst="rect">
            <a:avLst/>
          </a:prstGeom>
        </p:spPr>
      </p:pic>
    </p:spTree>
    <p:extLst>
      <p:ext uri="{BB962C8B-B14F-4D97-AF65-F5344CB8AC3E}">
        <p14:creationId xmlns:p14="http://schemas.microsoft.com/office/powerpoint/2010/main" val="4039065566"/>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ug-1546444_960_720.jpg"/>
          <p:cNvPicPr>
            <a:picLocks noChangeAspect="1"/>
          </p:cNvPicPr>
          <p:nvPr/>
        </p:nvPicPr>
        <p:blipFill rotWithShape="1">
          <a:blip r:embed="rId3"/>
          <a:srcRect r="45421" b="1"/>
          <a:stretch/>
        </p:blipFill>
        <p:spPr>
          <a:xfrm>
            <a:off x="448732" y="1871133"/>
            <a:ext cx="3683001" cy="4504267"/>
          </a:xfrm>
          <a:prstGeom prst="rect">
            <a:avLst/>
          </a:prstGeom>
        </p:spPr>
      </p:pic>
      <p:sp>
        <p:nvSpPr>
          <p:cNvPr id="2" name="Title 1"/>
          <p:cNvSpPr>
            <a:spLocks noGrp="1"/>
          </p:cNvSpPr>
          <p:nvPr>
            <p:ph type="title"/>
          </p:nvPr>
        </p:nvSpPr>
        <p:spPr/>
        <p:txBody>
          <a:bodyPr>
            <a:normAutofit/>
          </a:bodyPr>
          <a:lstStyle/>
          <a:p>
            <a:r>
              <a:rPr lang="en-US"/>
              <a:t>Fandom – cultural values</a:t>
            </a:r>
          </a:p>
        </p:txBody>
      </p:sp>
      <p:sp>
        <p:nvSpPr>
          <p:cNvPr id="3" name="Content Placeholder 2"/>
          <p:cNvSpPr>
            <a:spLocks noGrp="1"/>
          </p:cNvSpPr>
          <p:nvPr>
            <p:ph idx="1"/>
          </p:nvPr>
        </p:nvSpPr>
        <p:spPr>
          <a:xfrm>
            <a:off x="4475858" y="2180496"/>
            <a:ext cx="7140407" cy="3678303"/>
          </a:xfrm>
        </p:spPr>
        <p:txBody>
          <a:bodyPr>
            <a:normAutofit lnSpcReduction="10000"/>
          </a:bodyPr>
          <a:lstStyle/>
          <a:p>
            <a:pPr marL="0" indent="0">
              <a:buNone/>
            </a:pPr>
            <a:r>
              <a:rPr lang="en-US" sz="2400"/>
              <a:t>Cultural  Values help a society determine what is desirable. It helps them determine whether something is good or bad, pleasurable or not.</a:t>
            </a:r>
            <a:endParaRPr lang="en-US" sz="2400">
              <a:latin typeface="Gill Sans MT"/>
            </a:endParaRPr>
          </a:p>
          <a:p>
            <a:pPr marL="0" indent="0">
              <a:buNone/>
            </a:pPr>
            <a:r>
              <a:rPr lang="en-US" sz="2400">
                <a:latin typeface="Gill Sans MT"/>
              </a:rPr>
              <a:t>Members of Fandom communities share a strong desire to be a part of an inclusive group. They enjoy sharing their passion with other like-minded people.(Brooker,2005)</a:t>
            </a:r>
          </a:p>
          <a:p>
            <a:pPr marL="0" indent="0">
              <a:buNone/>
            </a:pPr>
            <a:r>
              <a:rPr lang="en-US" sz="2400">
                <a:latin typeface="Gill Sans MT"/>
              </a:rPr>
              <a:t>They long for the bond that joins them with others who enjoy the same past times and interests. </a:t>
            </a:r>
          </a:p>
        </p:txBody>
      </p:sp>
      <p:sp>
        <p:nvSpPr>
          <p:cNvPr id="4" name="TextBox 3"/>
          <p:cNvSpPr txBox="1"/>
          <p:nvPr/>
        </p:nvSpPr>
        <p:spPr>
          <a:xfrm>
            <a:off x="448732" y="6371246"/>
            <a:ext cx="2743200" cy="307777"/>
          </a:xfrm>
          <a:prstGeom prst="rect">
            <a:avLst/>
          </a:prstGeom>
        </p:spPr>
        <p:txBody>
          <a:bodyPr rtlCol="0" anchor="t">
            <a:spAutoFit/>
          </a:bodyPr>
          <a:lstStyle/>
          <a:p>
            <a:r>
              <a:rPr lang="en-US" sz="1400"/>
              <a:t>Figure 24. Fan Hugs (pixabay.com)</a:t>
            </a:r>
          </a:p>
        </p:txBody>
      </p:sp>
    </p:spTree>
    <p:extLst>
      <p:ext uri="{BB962C8B-B14F-4D97-AF65-F5344CB8AC3E}">
        <p14:creationId xmlns:p14="http://schemas.microsoft.com/office/powerpoint/2010/main" val="1100612602"/>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gs-1546365__340.jpg"/>
          <p:cNvPicPr>
            <a:picLocks noChangeAspect="1"/>
          </p:cNvPicPr>
          <p:nvPr/>
        </p:nvPicPr>
        <p:blipFill rotWithShape="1">
          <a:blip r:embed="rId3"/>
          <a:srcRect r="1" b="18672"/>
          <a:stretch/>
        </p:blipFill>
        <p:spPr>
          <a:xfrm>
            <a:off x="8051799" y="1871133"/>
            <a:ext cx="3683001" cy="4504267"/>
          </a:xfrm>
          <a:prstGeom prst="rect">
            <a:avLst/>
          </a:prstGeom>
        </p:spPr>
      </p:pic>
      <p:sp>
        <p:nvSpPr>
          <p:cNvPr id="2" name="Title 1"/>
          <p:cNvSpPr>
            <a:spLocks noGrp="1"/>
          </p:cNvSpPr>
          <p:nvPr>
            <p:ph type="title"/>
          </p:nvPr>
        </p:nvSpPr>
        <p:spPr/>
        <p:txBody>
          <a:bodyPr>
            <a:normAutofit/>
          </a:bodyPr>
          <a:lstStyle/>
          <a:p>
            <a:r>
              <a:rPr lang="en-US"/>
              <a:t>Fandom – cultural values (part 2)</a:t>
            </a:r>
          </a:p>
        </p:txBody>
      </p:sp>
      <p:sp>
        <p:nvSpPr>
          <p:cNvPr id="3" name="Content Placeholder 2"/>
          <p:cNvSpPr>
            <a:spLocks noGrp="1"/>
          </p:cNvSpPr>
          <p:nvPr>
            <p:ph idx="1"/>
          </p:nvPr>
        </p:nvSpPr>
        <p:spPr>
          <a:xfrm>
            <a:off x="581192" y="2180496"/>
            <a:ext cx="7225075" cy="3678303"/>
          </a:xfrm>
        </p:spPr>
        <p:txBody>
          <a:bodyPr>
            <a:normAutofit/>
          </a:bodyPr>
          <a:lstStyle/>
          <a:p>
            <a:pPr marL="0" indent="0">
              <a:buNone/>
            </a:pPr>
            <a:r>
              <a:rPr lang="en-US" sz="2400">
                <a:latin typeface="Gill Sans MT"/>
              </a:rPr>
              <a:t>Fandom members value the freedom to create their own reality. They are motivated by self-invention and the ability to create their own cultures and in so doing they are able to express their social visions and fantasies. (Harris, 1998)</a:t>
            </a:r>
          </a:p>
          <a:p>
            <a:pPr marL="0" indent="0">
              <a:buNone/>
            </a:pPr>
            <a:endParaRPr lang="en-US">
              <a:latin typeface="Gill Sans MT"/>
            </a:endParaRPr>
          </a:p>
        </p:txBody>
      </p:sp>
      <p:sp>
        <p:nvSpPr>
          <p:cNvPr id="5" name="TextBox 4"/>
          <p:cNvSpPr txBox="1"/>
          <p:nvPr/>
        </p:nvSpPr>
        <p:spPr>
          <a:xfrm>
            <a:off x="8051800" y="6371246"/>
            <a:ext cx="3416467" cy="307777"/>
          </a:xfrm>
          <a:prstGeom prst="rect">
            <a:avLst/>
          </a:prstGeom>
        </p:spPr>
        <p:txBody>
          <a:bodyPr wrap="square" rtlCol="0" anchor="t">
            <a:spAutoFit/>
          </a:bodyPr>
          <a:lstStyle/>
          <a:p>
            <a:r>
              <a:rPr lang="en-US" sz="1400"/>
              <a:t>Figure 25. Social Hugs (pixabay.com)</a:t>
            </a:r>
          </a:p>
        </p:txBody>
      </p:sp>
    </p:spTree>
    <p:extLst>
      <p:ext uri="{BB962C8B-B14F-4D97-AF65-F5344CB8AC3E}">
        <p14:creationId xmlns:p14="http://schemas.microsoft.com/office/powerpoint/2010/main" val="2849797459"/>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Fandom - Cultural Values (Part 3)</a:t>
            </a:r>
          </a:p>
        </p:txBody>
      </p:sp>
      <p:sp>
        <p:nvSpPr>
          <p:cNvPr id="3" name="Content Placeholder 2"/>
          <p:cNvSpPr>
            <a:spLocks noGrp="1"/>
          </p:cNvSpPr>
          <p:nvPr>
            <p:ph idx="1"/>
          </p:nvPr>
        </p:nvSpPr>
        <p:spPr/>
        <p:txBody>
          <a:bodyPr/>
          <a:lstStyle/>
          <a:p>
            <a:pPr marL="0" indent="0">
              <a:buNone/>
            </a:pPr>
            <a:r>
              <a:rPr lang="en-US" sz="2400">
                <a:solidFill>
                  <a:srgbClr val="262626"/>
                </a:solidFill>
                <a:latin typeface="Gill Sans MT"/>
              </a:rPr>
              <a:t>In his research on Star Trek fans, </a:t>
            </a:r>
            <a:r>
              <a:rPr lang="en-US" sz="2400" err="1">
                <a:solidFill>
                  <a:srgbClr val="262626"/>
                </a:solidFill>
                <a:latin typeface="Gill Sans MT"/>
              </a:rPr>
              <a:t>Jindra</a:t>
            </a:r>
            <a:r>
              <a:rPr lang="en-US" sz="2400">
                <a:solidFill>
                  <a:srgbClr val="262626"/>
                </a:solidFill>
                <a:latin typeface="Gill Sans MT"/>
              </a:rPr>
              <a:t> sums up the values of the Fandom subculture:</a:t>
            </a:r>
          </a:p>
          <a:p>
            <a:pPr marL="0" indent="0">
              <a:buNone/>
            </a:pPr>
            <a:r>
              <a:rPr lang="en-US" sz="2000">
                <a:solidFill>
                  <a:srgbClr val="262626"/>
                </a:solidFill>
              </a:rPr>
              <a:t>"Recently, academics have begun to turn their attention to the hard-to-ignore fans themselves. Most recent work published on fandom has come out of a cultural studies framework, which focuses on how active fans use the show for their own purposes. Fans are "textual poachers" (Jenkins 1992; Bacon-Smith 1992), who take the ST universe and create works (stories, art, music, games) that allow them to deal with social issues (e.g., feminism) in the process creating alternative communities." (</a:t>
            </a:r>
            <a:r>
              <a:rPr lang="en-US" sz="2000" err="1">
                <a:solidFill>
                  <a:srgbClr val="262626"/>
                </a:solidFill>
              </a:rPr>
              <a:t>Jindra</a:t>
            </a:r>
            <a:r>
              <a:rPr lang="en-US" sz="2000">
                <a:solidFill>
                  <a:srgbClr val="262626"/>
                </a:solidFill>
              </a:rPr>
              <a:t>, 1994)</a:t>
            </a:r>
          </a:p>
        </p:txBody>
      </p:sp>
    </p:spTree>
    <p:extLst>
      <p:ext uri="{BB962C8B-B14F-4D97-AF65-F5344CB8AC3E}">
        <p14:creationId xmlns:p14="http://schemas.microsoft.com/office/powerpoint/2010/main" val="1676577959"/>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blic-1655777__340.jpg"/>
          <p:cNvPicPr>
            <a:picLocks noChangeAspect="1"/>
          </p:cNvPicPr>
          <p:nvPr/>
        </p:nvPicPr>
        <p:blipFill rotWithShape="1">
          <a:blip r:embed="rId3"/>
          <a:srcRect l="21912" r="23509" b="1"/>
          <a:stretch/>
        </p:blipFill>
        <p:spPr>
          <a:xfrm>
            <a:off x="8051799" y="1871133"/>
            <a:ext cx="3683001" cy="4504267"/>
          </a:xfrm>
          <a:prstGeom prst="rect">
            <a:avLst/>
          </a:prstGeom>
        </p:spPr>
      </p:pic>
      <p:sp>
        <p:nvSpPr>
          <p:cNvPr id="2" name="Title 1"/>
          <p:cNvSpPr>
            <a:spLocks noGrp="1"/>
          </p:cNvSpPr>
          <p:nvPr>
            <p:ph type="title"/>
          </p:nvPr>
        </p:nvSpPr>
        <p:spPr/>
        <p:txBody>
          <a:bodyPr>
            <a:normAutofit/>
          </a:bodyPr>
          <a:lstStyle/>
          <a:p>
            <a:r>
              <a:rPr lang="en-US"/>
              <a:t>Introduction </a:t>
            </a:r>
          </a:p>
        </p:txBody>
      </p:sp>
      <p:sp>
        <p:nvSpPr>
          <p:cNvPr id="3" name="Content Placeholder 2"/>
          <p:cNvSpPr>
            <a:spLocks noGrp="1"/>
          </p:cNvSpPr>
          <p:nvPr>
            <p:ph idx="1"/>
          </p:nvPr>
        </p:nvSpPr>
        <p:spPr>
          <a:xfrm>
            <a:off x="581192" y="2276475"/>
            <a:ext cx="7224713" cy="3869235"/>
          </a:xfrm>
        </p:spPr>
        <p:txBody>
          <a:bodyPr vert="horz" lIns="91440" tIns="45720" rIns="91440" bIns="45720" rtlCol="0" anchor="ctr">
            <a:noAutofit/>
          </a:bodyPr>
          <a:lstStyle/>
          <a:p>
            <a:pPr marL="0" indent="0">
              <a:buNone/>
            </a:pPr>
            <a:r>
              <a:rPr lang="en-US" sz="2400">
                <a:latin typeface="Gill Sans MT"/>
              </a:rPr>
              <a:t>Within the United States lies a subculture that is vibrant, progressive and thriving. It fills America's leisure time and filters into everyday life.  Every age, gender and race is represented and all areas of the nation are involved.</a:t>
            </a:r>
            <a:endParaRPr lang="en-US" sz="2400">
              <a:solidFill>
                <a:srgbClr val="3D3D3D"/>
              </a:solidFill>
              <a:latin typeface="Gill Sans MT"/>
            </a:endParaRPr>
          </a:p>
          <a:p>
            <a:pPr marL="0" indent="0">
              <a:buNone/>
            </a:pPr>
            <a:r>
              <a:rPr lang="en-US" sz="2400">
                <a:latin typeface="Gill Sans MT"/>
              </a:rPr>
              <a:t>This subculture can be observed through it's symbols, heard through it's language and witnessed through it's norms, beliefs, and values.  Fandom's material culture helps fuel America's economy.</a:t>
            </a:r>
          </a:p>
          <a:p>
            <a:pPr marL="0" indent="0">
              <a:buNone/>
            </a:pPr>
            <a:r>
              <a:rPr lang="en-US" sz="2400">
                <a:latin typeface="Gill Sans MT"/>
              </a:rPr>
              <a:t>Welcome to the subculture of Fandom.</a:t>
            </a:r>
          </a:p>
          <a:p>
            <a:pPr marL="0" indent="0">
              <a:buNone/>
            </a:pPr>
            <a:endParaRPr lang="en-US">
              <a:latin typeface="Gill Sans MT"/>
            </a:endParaRPr>
          </a:p>
        </p:txBody>
      </p:sp>
      <p:sp>
        <p:nvSpPr>
          <p:cNvPr id="5" name="TextBox 4"/>
          <p:cNvSpPr txBox="1"/>
          <p:nvPr/>
        </p:nvSpPr>
        <p:spPr>
          <a:xfrm>
            <a:off x="7915275" y="6370638"/>
            <a:ext cx="3771231" cy="307777"/>
          </a:xfrm>
          <a:prstGeom prst="rect">
            <a:avLst/>
          </a:prstGeom>
        </p:spPr>
        <p:txBody>
          <a:bodyPr wrap="square" rtlCol="0" anchor="t">
            <a:spAutoFit/>
          </a:bodyPr>
          <a:lstStyle/>
          <a:p>
            <a:r>
              <a:rPr lang="en-US" sz="1400"/>
              <a:t>Figure 2. Loyal Fans (pixabay.com)</a:t>
            </a:r>
            <a:endParaRPr lang="en-US" sz="1400">
              <a:solidFill>
                <a:srgbClr val="000000"/>
              </a:solidFill>
              <a:latin typeface="Gill Sans MT"/>
            </a:endParaRPr>
          </a:p>
        </p:txBody>
      </p:sp>
    </p:spTree>
    <p:extLst>
      <p:ext uri="{BB962C8B-B14F-4D97-AF65-F5344CB8AC3E}">
        <p14:creationId xmlns:p14="http://schemas.microsoft.com/office/powerpoint/2010/main" val="2528748262"/>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Fandom – cultural beliefs</a:t>
            </a:r>
          </a:p>
        </p:txBody>
      </p:sp>
      <p:sp>
        <p:nvSpPr>
          <p:cNvPr id="3" name="Content Placeholder 2"/>
          <p:cNvSpPr>
            <a:spLocks noGrp="1"/>
          </p:cNvSpPr>
          <p:nvPr>
            <p:ph idx="1"/>
          </p:nvPr>
        </p:nvSpPr>
        <p:spPr>
          <a:xfrm>
            <a:off x="581025" y="1841159"/>
            <a:ext cx="11029950" cy="4018304"/>
          </a:xfrm>
        </p:spPr>
        <p:txBody>
          <a:bodyPr/>
          <a:lstStyle/>
          <a:p>
            <a:pPr marL="0" indent="0">
              <a:buNone/>
            </a:pPr>
            <a:endParaRPr lang="en-US" sz="2400">
              <a:solidFill>
                <a:srgbClr val="3D3D3D"/>
              </a:solidFill>
              <a:latin typeface="Gill Sans MT"/>
            </a:endParaRPr>
          </a:p>
          <a:p>
            <a:pPr marL="0" indent="0">
              <a:buNone/>
            </a:pPr>
            <a:endParaRPr lang="en-US" sz="2400">
              <a:solidFill>
                <a:srgbClr val="3D3D3D"/>
              </a:solidFill>
              <a:latin typeface="Gill Sans MT"/>
            </a:endParaRPr>
          </a:p>
          <a:p>
            <a:pPr marL="0" indent="0">
              <a:buNone/>
            </a:pPr>
            <a:r>
              <a:rPr lang="en-US" sz="2400">
                <a:solidFill>
                  <a:srgbClr val="3D3D3D"/>
                </a:solidFill>
                <a:latin typeface="Gill Sans MT"/>
              </a:rPr>
              <a:t>Cultural beliefs are "specific ideas that people hold to be true.' (</a:t>
            </a:r>
            <a:r>
              <a:rPr lang="en-US" sz="2400" err="1">
                <a:solidFill>
                  <a:srgbClr val="3D3D3D"/>
                </a:solidFill>
                <a:latin typeface="Gill Sans MT"/>
              </a:rPr>
              <a:t>Maciones</a:t>
            </a:r>
            <a:r>
              <a:rPr lang="en-US" sz="2400">
                <a:solidFill>
                  <a:srgbClr val="3D3D3D"/>
                </a:solidFill>
                <a:latin typeface="Gill Sans MT"/>
              </a:rPr>
              <a:t>, 2015) </a:t>
            </a:r>
            <a:endParaRPr lang="en-US" sz="2400">
              <a:solidFill>
                <a:schemeClr val="tx1"/>
              </a:solidFill>
              <a:latin typeface="Gill Sans MT"/>
            </a:endParaRPr>
          </a:p>
          <a:p>
            <a:pPr marL="0" indent="0">
              <a:buNone/>
            </a:pPr>
            <a:endParaRPr lang="en-US" sz="2400">
              <a:solidFill>
                <a:srgbClr val="3D3D3D"/>
              </a:solidFill>
              <a:latin typeface="Gill Sans MT"/>
            </a:endParaRPr>
          </a:p>
          <a:p>
            <a:pPr marL="0" indent="0">
              <a:buNone/>
            </a:pPr>
            <a:r>
              <a:rPr lang="en-US" sz="2400">
                <a:solidFill>
                  <a:srgbClr val="3D3D3D"/>
                </a:solidFill>
                <a:latin typeface="Gill Sans MT"/>
              </a:rPr>
              <a:t>In the Fandom culture, members believe that the outcome of their involvement is not as important as the actual involvement itself.  They crave, "recognized membership and interaction centering around a common object." (Harris, 1998)</a:t>
            </a:r>
          </a:p>
          <a:p>
            <a:pPr marL="0" indent="0">
              <a:buNone/>
            </a:pPr>
            <a:endParaRPr lang="en-US" sz="2400">
              <a:solidFill>
                <a:srgbClr val="3D3D3D"/>
              </a:solidFill>
              <a:latin typeface="Gill Sans MT"/>
            </a:endParaRPr>
          </a:p>
          <a:p>
            <a:pPr marL="0" indent="0">
              <a:buNone/>
            </a:pPr>
            <a:endParaRPr lang="en-US">
              <a:solidFill>
                <a:srgbClr val="3D3D3D"/>
              </a:solidFill>
              <a:latin typeface="Gill Sans MT"/>
            </a:endParaRPr>
          </a:p>
          <a:p>
            <a:pPr marL="0" indent="0">
              <a:buNone/>
            </a:pPr>
            <a:endParaRPr lang="en-US">
              <a:solidFill>
                <a:srgbClr val="3D3D3D"/>
              </a:solidFill>
              <a:latin typeface="Gill Sans MT"/>
            </a:endParaRPr>
          </a:p>
          <a:p>
            <a:pPr marL="0" indent="0">
              <a:buNone/>
            </a:pPr>
            <a:endParaRPr lang="en-US">
              <a:solidFill>
                <a:srgbClr val="3D3D3D"/>
              </a:solidFill>
              <a:latin typeface="Gill Sans MT"/>
            </a:endParaRPr>
          </a:p>
        </p:txBody>
      </p:sp>
    </p:spTree>
    <p:extLst>
      <p:ext uri="{BB962C8B-B14F-4D97-AF65-F5344CB8AC3E}">
        <p14:creationId xmlns:p14="http://schemas.microsoft.com/office/powerpoint/2010/main" val="4118403586"/>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lunteer-1326758__340.png"/>
          <p:cNvPicPr>
            <a:picLocks noChangeAspect="1"/>
          </p:cNvPicPr>
          <p:nvPr/>
        </p:nvPicPr>
        <p:blipFill rotWithShape="1">
          <a:blip r:embed="rId3"/>
          <a:srcRect l="12439" r="23168" b="-2"/>
          <a:stretch/>
        </p:blipFill>
        <p:spPr>
          <a:xfrm>
            <a:off x="8051799" y="1871133"/>
            <a:ext cx="3683001" cy="4504267"/>
          </a:xfrm>
          <a:prstGeom prst="rect">
            <a:avLst/>
          </a:prstGeom>
        </p:spPr>
      </p:pic>
      <p:sp>
        <p:nvSpPr>
          <p:cNvPr id="2" name="Title 1"/>
          <p:cNvSpPr>
            <a:spLocks noGrp="1"/>
          </p:cNvSpPr>
          <p:nvPr>
            <p:ph type="title"/>
          </p:nvPr>
        </p:nvSpPr>
        <p:spPr/>
        <p:txBody>
          <a:bodyPr>
            <a:normAutofit/>
          </a:bodyPr>
          <a:lstStyle/>
          <a:p>
            <a:r>
              <a:rPr lang="en-US"/>
              <a:t>Fandom – cultural beliefs (Part 2)</a:t>
            </a:r>
          </a:p>
        </p:txBody>
      </p:sp>
      <p:sp>
        <p:nvSpPr>
          <p:cNvPr id="3" name="Content Placeholder 2"/>
          <p:cNvSpPr>
            <a:spLocks noGrp="1"/>
          </p:cNvSpPr>
          <p:nvPr>
            <p:ph idx="1"/>
          </p:nvPr>
        </p:nvSpPr>
        <p:spPr>
          <a:xfrm>
            <a:off x="581025" y="1878945"/>
            <a:ext cx="7224713" cy="4509155"/>
          </a:xfrm>
        </p:spPr>
        <p:txBody>
          <a:bodyPr vert="horz" lIns="91440" tIns="45720" rIns="91440" bIns="45720" rtlCol="0" anchor="ctr">
            <a:noAutofit/>
          </a:bodyPr>
          <a:lstStyle/>
          <a:p>
            <a:pPr marL="0" indent="0">
              <a:buNone/>
            </a:pPr>
            <a:endParaRPr lang="en-US" sz="2400"/>
          </a:p>
          <a:p>
            <a:pPr marL="0" indent="0">
              <a:buNone/>
            </a:pPr>
            <a:r>
              <a:rPr lang="en-US" sz="2400"/>
              <a:t>Many Fandom communities are involved in helping with charities.  The Star Wars 501st Legion is dedicated to helping many organizations through their free appearances as Star Wars villains.  They only request that a donation be made to a charitable organization on their behalf. </a:t>
            </a:r>
            <a:endParaRPr lang="en-US" sz="2400">
              <a:solidFill>
                <a:srgbClr val="3D3D3D"/>
              </a:solidFill>
              <a:latin typeface="Gill Sans MT"/>
            </a:endParaRPr>
          </a:p>
          <a:p>
            <a:pPr marL="0" indent="0">
              <a:buNone/>
            </a:pPr>
            <a:r>
              <a:rPr lang="en-US" sz="2400">
                <a:latin typeface="Gill Sans MT"/>
              </a:rPr>
              <a:t>One Fandom website, </a:t>
            </a:r>
            <a:r>
              <a:rPr lang="en-US" sz="2400">
                <a:latin typeface="Gill Sans MT"/>
                <a:hlinkClick r:id="rId4"/>
              </a:rPr>
              <a:t>www.fandomgiveback</a:t>
            </a:r>
            <a:r>
              <a:rPr lang="en-US" sz="2400">
                <a:latin typeface="Gill Sans MT"/>
              </a:rPr>
              <a:t>, is dedicated to giving back to their communities by bringing members of different fandoms together in a safe, non-threatening environment to help others. </a:t>
            </a:r>
          </a:p>
          <a:p>
            <a:pPr marL="0" indent="0">
              <a:buNone/>
            </a:pPr>
            <a:endParaRPr lang="en-US">
              <a:latin typeface="Gill Sans MT"/>
            </a:endParaRPr>
          </a:p>
          <a:p>
            <a:pPr marL="0" indent="0">
              <a:buNone/>
            </a:pPr>
            <a:endParaRPr lang="en-US">
              <a:latin typeface="Gill Sans MT"/>
            </a:endParaRPr>
          </a:p>
        </p:txBody>
      </p:sp>
      <p:sp>
        <p:nvSpPr>
          <p:cNvPr id="5" name="TextBox 4"/>
          <p:cNvSpPr txBox="1"/>
          <p:nvPr/>
        </p:nvSpPr>
        <p:spPr>
          <a:xfrm>
            <a:off x="8051800" y="6438900"/>
            <a:ext cx="3384884" cy="307777"/>
          </a:xfrm>
          <a:prstGeom prst="rect">
            <a:avLst/>
          </a:prstGeom>
        </p:spPr>
        <p:txBody>
          <a:bodyPr wrap="square" rtlCol="0" anchor="t">
            <a:spAutoFit/>
          </a:bodyPr>
          <a:lstStyle/>
          <a:p>
            <a:r>
              <a:rPr lang="en-US" sz="1400"/>
              <a:t>Figure 26. Charity Work (Pixabay.com)</a:t>
            </a:r>
          </a:p>
        </p:txBody>
      </p:sp>
    </p:spTree>
    <p:extLst>
      <p:ext uri="{BB962C8B-B14F-4D97-AF65-F5344CB8AC3E}">
        <p14:creationId xmlns:p14="http://schemas.microsoft.com/office/powerpoint/2010/main" val="2026126264"/>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Fandom – cultural beliefs (Part 3)</a:t>
            </a:r>
          </a:p>
        </p:txBody>
      </p:sp>
      <p:sp>
        <p:nvSpPr>
          <p:cNvPr id="3" name="Content Placeholder 2"/>
          <p:cNvSpPr>
            <a:spLocks noGrp="1"/>
          </p:cNvSpPr>
          <p:nvPr>
            <p:ph idx="1"/>
          </p:nvPr>
        </p:nvSpPr>
        <p:spPr>
          <a:xfrm>
            <a:off x="581025" y="1878945"/>
            <a:ext cx="7224713" cy="4509155"/>
          </a:xfrm>
        </p:spPr>
        <p:txBody>
          <a:bodyPr vert="horz" lIns="91440" tIns="45720" rIns="91440" bIns="45720" rtlCol="0" anchor="ctr">
            <a:noAutofit/>
          </a:bodyPr>
          <a:lstStyle/>
          <a:p>
            <a:pPr marL="0" indent="0">
              <a:buNone/>
            </a:pPr>
            <a:endParaRPr lang="en-US" sz="2400"/>
          </a:p>
          <a:p>
            <a:pPr marL="0" indent="0">
              <a:buNone/>
            </a:pPr>
            <a:r>
              <a:rPr lang="en-US" sz="2400"/>
              <a:t>Many Fandom communities are involved in helping with charities.  The Star Wars 501st Legion is dedicated to helping many organizations through their free appearances as Star Wars villains.  They only request that a donation be made to a charitable organization on their behalf. </a:t>
            </a:r>
            <a:endParaRPr lang="en-US" sz="2400">
              <a:solidFill>
                <a:srgbClr val="3D3D3D"/>
              </a:solidFill>
              <a:latin typeface="Gill Sans MT"/>
            </a:endParaRPr>
          </a:p>
          <a:p>
            <a:pPr marL="0" indent="0">
              <a:buNone/>
            </a:pPr>
            <a:r>
              <a:rPr lang="en-US" sz="2400">
                <a:latin typeface="Gill Sans MT"/>
              </a:rPr>
              <a:t>Members reported combined contributions at $889,000 in 2016. (Fundraising, 2017)</a:t>
            </a:r>
          </a:p>
          <a:p>
            <a:pPr marL="0" indent="0">
              <a:buNone/>
            </a:pPr>
            <a:endParaRPr lang="en-US" sz="2400">
              <a:latin typeface="Gill Sans MT"/>
            </a:endParaRPr>
          </a:p>
          <a:p>
            <a:pPr marL="0" indent="0">
              <a:buNone/>
            </a:pPr>
            <a:endParaRPr lang="en-US">
              <a:latin typeface="Gill Sans MT"/>
            </a:endParaRPr>
          </a:p>
          <a:p>
            <a:pPr marL="0" indent="0">
              <a:buNone/>
            </a:pPr>
            <a:endParaRPr lang="en-US">
              <a:latin typeface="Gill Sans MT"/>
            </a:endParaRPr>
          </a:p>
        </p:txBody>
      </p:sp>
      <p:sp>
        <p:nvSpPr>
          <p:cNvPr id="5" name="TextBox 4"/>
          <p:cNvSpPr txBox="1"/>
          <p:nvPr/>
        </p:nvSpPr>
        <p:spPr>
          <a:xfrm>
            <a:off x="8051800" y="6438900"/>
            <a:ext cx="3384884" cy="307777"/>
          </a:xfrm>
          <a:prstGeom prst="rect">
            <a:avLst/>
          </a:prstGeom>
        </p:spPr>
        <p:txBody>
          <a:bodyPr wrap="square" rtlCol="0" anchor="t">
            <a:spAutoFit/>
          </a:bodyPr>
          <a:lstStyle/>
          <a:p>
            <a:r>
              <a:rPr lang="en-US" sz="1400"/>
              <a:t>Figure 27. Charity Work (pixabay.com)</a:t>
            </a:r>
          </a:p>
        </p:txBody>
      </p:sp>
      <p:pic>
        <p:nvPicPr>
          <p:cNvPr id="6" name="Picture 5"/>
          <p:cNvPicPr>
            <a:picLocks noChangeAspect="1"/>
          </p:cNvPicPr>
          <p:nvPr/>
        </p:nvPicPr>
        <p:blipFill>
          <a:blip r:embed="rId3"/>
          <a:stretch>
            <a:fillRect/>
          </a:stretch>
        </p:blipFill>
        <p:spPr>
          <a:xfrm>
            <a:off x="7800975" y="2478088"/>
            <a:ext cx="3459163" cy="3948609"/>
          </a:xfrm>
          <a:prstGeom prst="rect">
            <a:avLst/>
          </a:prstGeom>
        </p:spPr>
      </p:pic>
    </p:spTree>
    <p:extLst>
      <p:ext uri="{BB962C8B-B14F-4D97-AF65-F5344CB8AC3E}">
        <p14:creationId xmlns:p14="http://schemas.microsoft.com/office/powerpoint/2010/main" val="360615574"/>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rPr>
              <a:t>Fandom – material culture</a:t>
            </a:r>
          </a:p>
        </p:txBody>
      </p:sp>
      <p:sp>
        <p:nvSpPr>
          <p:cNvPr id="3" name="Content Placeholder 2"/>
          <p:cNvSpPr>
            <a:spLocks noGrp="1"/>
          </p:cNvSpPr>
          <p:nvPr>
            <p:ph idx="1"/>
          </p:nvPr>
        </p:nvSpPr>
        <p:spPr>
          <a:xfrm>
            <a:off x="581025" y="1897837"/>
            <a:ext cx="11029950" cy="4471213"/>
          </a:xfrm>
        </p:spPr>
        <p:txBody>
          <a:bodyPr vert="horz" lIns="91440" tIns="45720" rIns="91440" bIns="45720" rtlCol="0" anchor="ctr">
            <a:noAutofit/>
          </a:bodyPr>
          <a:lstStyle/>
          <a:p>
            <a:pPr marL="0" indent="0">
              <a:buNone/>
            </a:pPr>
            <a:endParaRPr lang="en-US" sz="2400"/>
          </a:p>
          <a:p>
            <a:pPr marL="0" indent="0">
              <a:buNone/>
            </a:pPr>
            <a:r>
              <a:rPr lang="en-US" sz="2400"/>
              <a:t>Material Culture is described as items that help to define a culture and can include items such as buildings, clothing, books, DVD's, and much more. They are the physical items that make a culture what it is. </a:t>
            </a:r>
            <a:endParaRPr lang="en-US" sz="2400">
              <a:solidFill>
                <a:srgbClr val="3D3D3D"/>
              </a:solidFill>
              <a:latin typeface="Gill Sans MT"/>
            </a:endParaRPr>
          </a:p>
          <a:p>
            <a:pPr marL="0" indent="0">
              <a:buNone/>
            </a:pPr>
            <a:r>
              <a:rPr lang="en-US" sz="2400">
                <a:solidFill>
                  <a:srgbClr val="3D3D3D"/>
                </a:solidFill>
              </a:rPr>
              <a:t>Fandom material culture includes (Jindra,1994):</a:t>
            </a:r>
          </a:p>
          <a:p>
            <a:pPr marL="0" indent="0">
              <a:buNone/>
            </a:pPr>
            <a:r>
              <a:rPr lang="en-US" sz="2400"/>
              <a:t>              Novels          Fanzines          Art Work          Jewelry</a:t>
            </a:r>
          </a:p>
          <a:p>
            <a:pPr marL="0" indent="0">
              <a:buNone/>
            </a:pPr>
            <a:r>
              <a:rPr lang="en-US" sz="2400"/>
              <a:t>              DVD's          Plush Toys       Costumes          Flags</a:t>
            </a:r>
            <a:endParaRPr lang="en-US" sz="2400">
              <a:solidFill>
                <a:srgbClr val="000000"/>
              </a:solidFill>
            </a:endParaRPr>
          </a:p>
          <a:p>
            <a:pPr marL="0" indent="0">
              <a:buNone/>
            </a:pPr>
            <a:r>
              <a:rPr lang="en-US" sz="2400"/>
              <a:t>              Games          Clothing          Dictionaries       Bags   </a:t>
            </a:r>
            <a:endParaRPr lang="en-US" sz="2400">
              <a:solidFill>
                <a:srgbClr val="000000"/>
              </a:solidFill>
            </a:endParaRPr>
          </a:p>
          <a:p>
            <a:pPr marL="0" indent="0">
              <a:buNone/>
            </a:pPr>
            <a:r>
              <a:rPr lang="en-US" sz="2400"/>
              <a:t>           </a:t>
            </a:r>
            <a:endParaRPr lang="en-US" sz="2400">
              <a:solidFill>
                <a:schemeClr val="tx1"/>
              </a:solidFill>
            </a:endParaRPr>
          </a:p>
          <a:p>
            <a:pPr marL="0" indent="0">
              <a:buNone/>
            </a:pPr>
            <a:endParaRPr lang="en-US" sz="2400"/>
          </a:p>
          <a:p>
            <a:pPr marL="0" indent="0">
              <a:buNone/>
            </a:pPr>
            <a:endParaRPr lang="en-US" sz="2400"/>
          </a:p>
          <a:p>
            <a:pPr marL="0" indent="0">
              <a:buNone/>
            </a:pPr>
            <a:endParaRPr lang="en-US"/>
          </a:p>
        </p:txBody>
      </p:sp>
    </p:spTree>
    <p:extLst>
      <p:ext uri="{BB962C8B-B14F-4D97-AF65-F5344CB8AC3E}">
        <p14:creationId xmlns:p14="http://schemas.microsoft.com/office/powerpoint/2010/main" val="1481294850"/>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Fandom – material culture (part 2)</a:t>
            </a:r>
          </a:p>
        </p:txBody>
      </p:sp>
      <p:pic>
        <p:nvPicPr>
          <p:cNvPr id="4" name="Content Placeholder 3" descr="comic-con-2216147__340.jpg"/>
          <p:cNvPicPr>
            <a:picLocks noGrp="1" noChangeAspect="1"/>
          </p:cNvPicPr>
          <p:nvPr>
            <p:ph idx="1"/>
          </p:nvPr>
        </p:nvPicPr>
        <p:blipFill>
          <a:blip r:embed="rId3"/>
          <a:stretch>
            <a:fillRect/>
          </a:stretch>
        </p:blipFill>
        <p:spPr>
          <a:xfrm>
            <a:off x="7991475" y="4438650"/>
            <a:ext cx="3217428" cy="2146921"/>
          </a:xfrm>
        </p:spPr>
      </p:pic>
      <p:pic>
        <p:nvPicPr>
          <p:cNvPr id="5" name="Picture 4" descr="dresses-2059493__340.jpg"/>
          <p:cNvPicPr>
            <a:picLocks noChangeAspect="1"/>
          </p:cNvPicPr>
          <p:nvPr/>
        </p:nvPicPr>
        <p:blipFill>
          <a:blip r:embed="rId4"/>
          <a:stretch>
            <a:fillRect/>
          </a:stretch>
        </p:blipFill>
        <p:spPr>
          <a:xfrm>
            <a:off x="704850" y="1924050"/>
            <a:ext cx="4192452" cy="2790219"/>
          </a:xfrm>
          <a:prstGeom prst="rect">
            <a:avLst/>
          </a:prstGeom>
        </p:spPr>
      </p:pic>
      <p:pic>
        <p:nvPicPr>
          <p:cNvPr id="6" name="Picture 5" descr="minions-1143667__340.jpg"/>
          <p:cNvPicPr>
            <a:picLocks noChangeAspect="1"/>
          </p:cNvPicPr>
          <p:nvPr/>
        </p:nvPicPr>
        <p:blipFill>
          <a:blip r:embed="rId5"/>
          <a:stretch>
            <a:fillRect/>
          </a:stretch>
        </p:blipFill>
        <p:spPr>
          <a:xfrm>
            <a:off x="5095683" y="3219450"/>
            <a:ext cx="1999450" cy="3278188"/>
          </a:xfrm>
          <a:prstGeom prst="rect">
            <a:avLst/>
          </a:prstGeom>
        </p:spPr>
      </p:pic>
      <p:pic>
        <p:nvPicPr>
          <p:cNvPr id="8" name="Picture 7" descr="pokemon-1611095__340.jpg"/>
          <p:cNvPicPr>
            <a:picLocks noChangeAspect="1"/>
          </p:cNvPicPr>
          <p:nvPr/>
        </p:nvPicPr>
        <p:blipFill>
          <a:blip r:embed="rId6"/>
          <a:stretch>
            <a:fillRect/>
          </a:stretch>
        </p:blipFill>
        <p:spPr>
          <a:xfrm>
            <a:off x="7229475" y="1924050"/>
            <a:ext cx="3247930" cy="2267378"/>
          </a:xfrm>
          <a:prstGeom prst="rect">
            <a:avLst/>
          </a:prstGeom>
        </p:spPr>
      </p:pic>
      <p:sp>
        <p:nvSpPr>
          <p:cNvPr id="3" name="TextBox 2"/>
          <p:cNvSpPr txBox="1"/>
          <p:nvPr/>
        </p:nvSpPr>
        <p:spPr>
          <a:xfrm>
            <a:off x="7810500" y="6562725"/>
            <a:ext cx="2743200" cy="307777"/>
          </a:xfrm>
          <a:prstGeom prst="rect">
            <a:avLst/>
          </a:prstGeom>
        </p:spPr>
        <p:txBody>
          <a:bodyPr rtlCol="0" anchor="t">
            <a:spAutoFit/>
          </a:bodyPr>
          <a:lstStyle/>
          <a:p>
            <a:r>
              <a:rPr lang="en-US" sz="1400"/>
              <a:t>Figure 31.  Books (pixabay.com)</a:t>
            </a:r>
          </a:p>
        </p:txBody>
      </p:sp>
      <p:sp>
        <p:nvSpPr>
          <p:cNvPr id="9" name="TextBox 8"/>
          <p:cNvSpPr txBox="1"/>
          <p:nvPr/>
        </p:nvSpPr>
        <p:spPr>
          <a:xfrm>
            <a:off x="7229475" y="4136725"/>
            <a:ext cx="2743200" cy="307777"/>
          </a:xfrm>
          <a:prstGeom prst="rect">
            <a:avLst/>
          </a:prstGeom>
        </p:spPr>
        <p:txBody>
          <a:bodyPr rtlCol="0" anchor="t">
            <a:spAutoFit/>
          </a:bodyPr>
          <a:lstStyle/>
          <a:p>
            <a:r>
              <a:rPr lang="en-US" sz="1400"/>
              <a:t>Figure 30. Ball Caps(pixabay.com)</a:t>
            </a:r>
          </a:p>
        </p:txBody>
      </p:sp>
      <p:sp>
        <p:nvSpPr>
          <p:cNvPr id="10" name="TextBox 9"/>
          <p:cNvSpPr txBox="1"/>
          <p:nvPr/>
        </p:nvSpPr>
        <p:spPr>
          <a:xfrm>
            <a:off x="4919412" y="6497638"/>
            <a:ext cx="2919663" cy="307975"/>
          </a:xfrm>
          <a:prstGeom prst="rect">
            <a:avLst/>
          </a:prstGeom>
        </p:spPr>
        <p:txBody>
          <a:bodyPr wrap="square" rtlCol="0" anchor="t">
            <a:spAutoFit/>
          </a:bodyPr>
          <a:lstStyle/>
          <a:p>
            <a:r>
              <a:rPr lang="en-US" sz="1400"/>
              <a:t>Figure 29. Plush Toys (pixabay.com)</a:t>
            </a:r>
          </a:p>
        </p:txBody>
      </p:sp>
      <p:sp>
        <p:nvSpPr>
          <p:cNvPr id="11" name="TextBox 10"/>
          <p:cNvSpPr txBox="1"/>
          <p:nvPr/>
        </p:nvSpPr>
        <p:spPr>
          <a:xfrm>
            <a:off x="628650" y="4781550"/>
            <a:ext cx="3443811" cy="307777"/>
          </a:xfrm>
          <a:prstGeom prst="rect">
            <a:avLst/>
          </a:prstGeom>
        </p:spPr>
        <p:txBody>
          <a:bodyPr rtlCol="0" anchor="t">
            <a:spAutoFit/>
          </a:bodyPr>
          <a:lstStyle/>
          <a:p>
            <a:r>
              <a:rPr lang="en-US" sz="1400"/>
              <a:t>Figure 28. Original Costumes (pixabay.com)</a:t>
            </a:r>
          </a:p>
        </p:txBody>
      </p:sp>
    </p:spTree>
    <p:extLst>
      <p:ext uri="{BB962C8B-B14F-4D97-AF65-F5344CB8AC3E}">
        <p14:creationId xmlns:p14="http://schemas.microsoft.com/office/powerpoint/2010/main" val="1236306292"/>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Fandom – material culture (part 3)</a:t>
            </a:r>
          </a:p>
        </p:txBody>
      </p:sp>
      <p:sp>
        <p:nvSpPr>
          <p:cNvPr id="5" name="Content Placeholder 4"/>
          <p:cNvSpPr>
            <a:spLocks noGrp="1"/>
          </p:cNvSpPr>
          <p:nvPr>
            <p:ph idx="1"/>
          </p:nvPr>
        </p:nvSpPr>
        <p:spPr>
          <a:xfrm>
            <a:off x="661361" y="2424136"/>
            <a:ext cx="3353378" cy="3434663"/>
          </a:xfrm>
        </p:spPr>
        <p:txBody>
          <a:bodyPr>
            <a:normAutofit/>
          </a:bodyPr>
          <a:lstStyle/>
          <a:p>
            <a:pPr marL="0" indent="0">
              <a:buNone/>
            </a:pPr>
            <a:r>
              <a:rPr lang="en-US" sz="2400">
                <a:latin typeface="Gill Sans MT"/>
              </a:rPr>
              <a:t>"Active acquisitive material culture in which the collection of objects central to the practice of fandom serves both as an admission to fandom and as a form of ritualized maintenance." (Harris, 1998)</a:t>
            </a:r>
          </a:p>
        </p:txBody>
      </p:sp>
      <p:sp>
        <p:nvSpPr>
          <p:cNvPr id="3" name="TextBox 2"/>
          <p:cNvSpPr txBox="1"/>
          <p:nvPr/>
        </p:nvSpPr>
        <p:spPr>
          <a:xfrm>
            <a:off x="5219700" y="6534150"/>
            <a:ext cx="4042610" cy="307777"/>
          </a:xfrm>
          <a:prstGeom prst="rect">
            <a:avLst/>
          </a:prstGeom>
        </p:spPr>
        <p:txBody>
          <a:bodyPr wrap="square" rtlCol="0" anchor="t">
            <a:spAutoFit/>
          </a:bodyPr>
          <a:lstStyle/>
          <a:p>
            <a:r>
              <a:rPr lang="en-US" sz="1400"/>
              <a:t>Figure 32. Marvel Comics (pixabay.com)</a:t>
            </a:r>
          </a:p>
        </p:txBody>
      </p:sp>
      <p:pic>
        <p:nvPicPr>
          <p:cNvPr id="4" name="Picture 3"/>
          <p:cNvPicPr>
            <a:picLocks noChangeAspect="1"/>
          </p:cNvPicPr>
          <p:nvPr/>
        </p:nvPicPr>
        <p:blipFill>
          <a:blip r:embed="rId3"/>
          <a:stretch>
            <a:fillRect/>
          </a:stretch>
        </p:blipFill>
        <p:spPr>
          <a:xfrm>
            <a:off x="5257800" y="2009112"/>
            <a:ext cx="5529263" cy="4528213"/>
          </a:xfrm>
          <a:prstGeom prst="rect">
            <a:avLst/>
          </a:prstGeom>
        </p:spPr>
      </p:pic>
    </p:spTree>
    <p:extLst>
      <p:ext uri="{BB962C8B-B14F-4D97-AF65-F5344CB8AC3E}">
        <p14:creationId xmlns:p14="http://schemas.microsoft.com/office/powerpoint/2010/main" val="3719739609"/>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63" y="657225"/>
            <a:ext cx="11723687" cy="6803016"/>
          </a:xfrm>
          <a:prstGeom prst="rect">
            <a:avLst/>
          </a:prstGeom>
        </p:spPr>
        <p:txBody>
          <a:bodyPr wrap="square" rtlCol="0" anchor="t">
            <a:spAutoFit/>
          </a:bodyPr>
          <a:lstStyle/>
          <a:p>
            <a:pPr algn="ctr">
              <a:lnSpc>
                <a:spcPct val="200000"/>
              </a:lnSpc>
            </a:pPr>
            <a:r>
              <a:rPr lang="en-US" sz="1600"/>
              <a:t>Works Cited</a:t>
            </a:r>
            <a:endParaRPr lang="en-US" sz="1600">
              <a:solidFill>
                <a:srgbClr val="000000"/>
              </a:solidFill>
              <a:latin typeface="Gill Sans MT"/>
            </a:endParaRPr>
          </a:p>
          <a:p>
            <a:pPr>
              <a:lnSpc>
                <a:spcPct val="200000"/>
              </a:lnSpc>
            </a:pPr>
            <a:r>
              <a:rPr lang="en-US" sz="1200">
                <a:latin typeface="Verdana"/>
                <a:ea typeface="Verdana"/>
                <a:cs typeface="Verdana"/>
              </a:rPr>
              <a:t>Brooker, W. (2005).</a:t>
            </a:r>
            <a:r>
              <a:rPr lang="en-US" sz="1200" i="1">
                <a:latin typeface="Verdana"/>
                <a:ea typeface="Verdana"/>
                <a:cs typeface="Verdana"/>
              </a:rPr>
              <a:t> "It is love": The Lewis Carroll Society as a fan community. The American Behavioral Scientist, 48</a:t>
            </a:r>
            <a:r>
              <a:rPr lang="en-US" sz="1200">
                <a:latin typeface="Verdana"/>
                <a:ea typeface="Verdana"/>
                <a:cs typeface="Verdana"/>
              </a:rPr>
              <a:t>(7), 859 880 Retrieved                          from </a:t>
            </a:r>
            <a:r>
              <a:rPr lang="en-US" sz="1200">
                <a:solidFill>
                  <a:srgbClr val="000000"/>
                </a:solidFill>
                <a:latin typeface="Verdana"/>
                <a:ea typeface="Verdana"/>
                <a:cs typeface="Verdana"/>
                <a:hlinkClick r:id="rId3"/>
              </a:rPr>
              <a:t>http://proxy004.nclive.org/login</a:t>
            </a:r>
            <a:r>
              <a:rPr lang="en-US" sz="1200">
                <a:solidFill>
                  <a:srgbClr val="000000"/>
                </a:solidFill>
                <a:latin typeface="Verdana"/>
                <a:ea typeface="Verdana"/>
                <a:cs typeface="Verdana"/>
              </a:rPr>
              <a:t>? URL= </a:t>
            </a:r>
            <a:r>
              <a:rPr lang="en-US" sz="1200">
                <a:solidFill>
                  <a:srgbClr val="000000"/>
                </a:solidFill>
                <a:latin typeface="Verdana"/>
                <a:ea typeface="Verdana"/>
                <a:cs typeface="Verdana"/>
                <a:hlinkClick r:id="rId4"/>
              </a:rPr>
              <a:t>http</a:t>
            </a:r>
            <a:r>
              <a:rPr lang="en-US" sz="1200">
                <a:latin typeface="Verdana"/>
                <a:ea typeface="Verdana"/>
                <a:cs typeface="Verdana"/>
                <a:hlinkClick r:id="rId4"/>
              </a:rPr>
              <a:t>://search.proquest.com/docview/214764421?accountid=13993</a:t>
            </a:r>
            <a:endParaRPr lang="en-US" sz="1200">
              <a:latin typeface="Verdana"/>
              <a:ea typeface="Verdana"/>
              <a:cs typeface="Verdana"/>
            </a:endParaRPr>
          </a:p>
          <a:p>
            <a:pPr>
              <a:lnSpc>
                <a:spcPct val="200000"/>
              </a:lnSpc>
            </a:pPr>
            <a:r>
              <a:rPr lang="en-US" sz="1200" err="1">
                <a:solidFill>
                  <a:srgbClr val="000000"/>
                </a:solidFill>
                <a:latin typeface="Gill Sans MT"/>
                <a:ea typeface="Verdana"/>
                <a:cs typeface="Verdana"/>
              </a:rPr>
              <a:t>Eng</a:t>
            </a:r>
            <a:r>
              <a:rPr lang="en-US" sz="1200">
                <a:solidFill>
                  <a:srgbClr val="000000"/>
                </a:solidFill>
                <a:latin typeface="Gill Sans MT"/>
                <a:ea typeface="Verdana"/>
                <a:cs typeface="Verdana"/>
              </a:rPr>
              <a:t>, L. (2005). Otaku. In S. R. Steinberg, P. </a:t>
            </a:r>
            <a:r>
              <a:rPr lang="en-US" sz="1200" err="1">
                <a:solidFill>
                  <a:srgbClr val="000000"/>
                </a:solidFill>
                <a:latin typeface="Gill Sans MT"/>
                <a:ea typeface="Verdana"/>
                <a:cs typeface="Verdana"/>
              </a:rPr>
              <a:t>Parmar</a:t>
            </a:r>
            <a:r>
              <a:rPr lang="en-US" sz="1200">
                <a:solidFill>
                  <a:srgbClr val="000000"/>
                </a:solidFill>
                <a:latin typeface="Gill Sans MT"/>
                <a:ea typeface="Verdana"/>
                <a:cs typeface="Verdana"/>
              </a:rPr>
              <a:t>, &amp; B. Richard (Eds.), </a:t>
            </a:r>
            <a:r>
              <a:rPr lang="en-US" sz="1200" i="1">
                <a:solidFill>
                  <a:srgbClr val="000000"/>
                </a:solidFill>
                <a:latin typeface="Gill Sans MT"/>
                <a:ea typeface="Verdana"/>
                <a:cs typeface="Verdana"/>
              </a:rPr>
              <a:t>Contemporary youth culture: an international                                                                                                                          encyclopedia. </a:t>
            </a:r>
            <a:r>
              <a:rPr lang="en-US" sz="1200">
                <a:solidFill>
                  <a:srgbClr val="000000"/>
                </a:solidFill>
                <a:latin typeface="Gill Sans MT"/>
                <a:ea typeface="Verdana"/>
                <a:cs typeface="Verdana"/>
              </a:rPr>
              <a:t>Westport, </a:t>
            </a:r>
            <a:r>
              <a:rPr lang="en-US" sz="1200" err="1">
                <a:solidFill>
                  <a:srgbClr val="000000"/>
                </a:solidFill>
                <a:latin typeface="Gill Sans MT"/>
                <a:ea typeface="Verdana"/>
                <a:cs typeface="Verdana"/>
              </a:rPr>
              <a:t>CT:Greenwood</a:t>
            </a:r>
            <a:r>
              <a:rPr lang="en-US" sz="1200">
                <a:solidFill>
                  <a:srgbClr val="000000"/>
                </a:solidFill>
                <a:latin typeface="Gill Sans MT"/>
                <a:ea typeface="Verdana"/>
                <a:cs typeface="Verdana"/>
              </a:rPr>
              <a:t>. Retrieved from </a:t>
            </a:r>
            <a:r>
              <a:rPr lang="en-US" sz="1200">
                <a:solidFill>
                  <a:srgbClr val="000000"/>
                </a:solidFill>
                <a:latin typeface="Gill Sans MT"/>
                <a:ea typeface="Verdana"/>
                <a:cs typeface="Verdana"/>
                <a:hlinkClick r:id="rId3"/>
              </a:rPr>
              <a:t>http://proxy004.nclive.org/login</a:t>
            </a:r>
            <a:r>
              <a:rPr lang="en-US" sz="1200">
                <a:solidFill>
                  <a:srgbClr val="000000"/>
                </a:solidFill>
                <a:latin typeface="Gill Sans MT"/>
                <a:ea typeface="Verdana"/>
                <a:cs typeface="Verdana"/>
              </a:rPr>
              <a:t>? URL= http://search.credoreference.com/content/entry/gwyouth/otaku/0?                                    </a:t>
            </a:r>
            <a:r>
              <a:rPr lang="en-US" sz="1200" err="1">
                <a:solidFill>
                  <a:srgbClr val="000000"/>
                </a:solidFill>
                <a:latin typeface="Gill Sans MT"/>
                <a:ea typeface="Verdana"/>
                <a:cs typeface="Verdana"/>
              </a:rPr>
              <a:t>institutionId</a:t>
            </a:r>
            <a:r>
              <a:rPr lang="en-US" sz="1200">
                <a:solidFill>
                  <a:srgbClr val="000000"/>
                </a:solidFill>
                <a:latin typeface="Gill Sans MT"/>
                <a:ea typeface="Verdana"/>
                <a:cs typeface="Verdana"/>
              </a:rPr>
              <a:t>=3688</a:t>
            </a:r>
          </a:p>
          <a:p>
            <a:pPr>
              <a:lnSpc>
                <a:spcPct val="200000"/>
              </a:lnSpc>
            </a:pPr>
            <a:r>
              <a:rPr lang="en-US" sz="1200">
                <a:latin typeface="Verdana"/>
                <a:ea typeface="Verdana"/>
                <a:cs typeface="Verdana"/>
              </a:rPr>
              <a:t>Fandom, Cult Media, and Subculture Studies (Minor) </a:t>
            </a:r>
            <a:r>
              <a:rPr lang="en-US" sz="1200">
                <a:solidFill>
                  <a:srgbClr val="000000"/>
                </a:solidFill>
                <a:latin typeface="Verdana"/>
                <a:ea typeface="Verdana"/>
                <a:cs typeface="Verdana"/>
                <a:hlinkClick r:id="rId5"/>
              </a:rPr>
              <a:t>https://communication.depaul.edu/academics/minors-concentrations/Pages/fandom-minor.aspx</a:t>
            </a:r>
            <a:endParaRPr lang="en-US" sz="1200">
              <a:solidFill>
                <a:srgbClr val="000000"/>
              </a:solidFill>
              <a:latin typeface="Verdana"/>
              <a:ea typeface="Verdana"/>
              <a:cs typeface="Verdana"/>
            </a:endParaRPr>
          </a:p>
          <a:p>
            <a:pPr>
              <a:lnSpc>
                <a:spcPct val="200000"/>
              </a:lnSpc>
            </a:pPr>
            <a:r>
              <a:rPr lang="en-US" sz="1200" i="1">
                <a:solidFill>
                  <a:srgbClr val="000000"/>
                </a:solidFill>
                <a:latin typeface="Verdana"/>
                <a:ea typeface="Verdana"/>
                <a:cs typeface="Verdana"/>
              </a:rPr>
              <a:t>Fandom and Participatory Culture. (</a:t>
            </a:r>
            <a:r>
              <a:rPr lang="en-US" sz="1200" i="1" err="1">
                <a:solidFill>
                  <a:srgbClr val="000000"/>
                </a:solidFill>
                <a:latin typeface="Verdana"/>
                <a:ea typeface="Verdana"/>
                <a:cs typeface="Verdana"/>
              </a:rPr>
              <a:t>n.d.</a:t>
            </a:r>
            <a:r>
              <a:rPr lang="en-US" sz="1200" i="1">
                <a:solidFill>
                  <a:srgbClr val="000000"/>
                </a:solidFill>
                <a:latin typeface="Verdana"/>
                <a:ea typeface="Verdana"/>
                <a:cs typeface="Verdana"/>
              </a:rPr>
              <a:t>). Retrieved from </a:t>
            </a:r>
            <a:r>
              <a:rPr lang="en-US" sz="1200" i="1">
                <a:solidFill>
                  <a:srgbClr val="000000"/>
                </a:solidFill>
                <a:latin typeface="Verdana"/>
                <a:ea typeface="Verdana"/>
                <a:cs typeface="Verdana"/>
                <a:hlinkClick r:id="rId6"/>
              </a:rPr>
              <a:t>http://haenfler.sites.grinnell.edu/fandom-</a:t>
            </a:r>
            <a:r>
              <a:rPr lang="en-US" sz="1200" i="1">
                <a:solidFill>
                  <a:srgbClr val="000000"/>
                </a:solidFill>
                <a:latin typeface="Verdana"/>
                <a:ea typeface="Verdana"/>
                <a:cs typeface="Verdana"/>
                <a:hlinkClick r:id="rId7" invalidUrl="http://#ffs-tabbed-11"/>
              </a:rPr>
              <a:t>and-participatory-culture/#ffs-tabbed-11</a:t>
            </a:r>
            <a:endParaRPr lang="en-US" sz="1200" i="1">
              <a:solidFill>
                <a:srgbClr val="000000"/>
              </a:solidFill>
              <a:latin typeface="Verdana"/>
              <a:ea typeface="Verdana"/>
              <a:cs typeface="Verdana"/>
            </a:endParaRPr>
          </a:p>
          <a:p>
            <a:pPr>
              <a:lnSpc>
                <a:spcPct val="200000"/>
              </a:lnSpc>
            </a:pPr>
            <a:r>
              <a:rPr lang="en-US" sz="1200">
                <a:solidFill>
                  <a:srgbClr val="000000"/>
                </a:solidFill>
                <a:latin typeface="Verdana"/>
                <a:ea typeface="Verdana"/>
                <a:cs typeface="Verdana"/>
              </a:rPr>
              <a:t>Harris, Cheryl, and Alison Alexander. 1998. </a:t>
            </a:r>
            <a:r>
              <a:rPr lang="en-US" sz="1200" i="1">
                <a:latin typeface="Verdana"/>
                <a:ea typeface="Verdana"/>
                <a:cs typeface="Verdana"/>
              </a:rPr>
              <a:t>Theorizing Fandom: Fans, Subculture, and Identity. </a:t>
            </a:r>
            <a:r>
              <a:rPr lang="en-US" sz="1200" i="1">
                <a:solidFill>
                  <a:srgbClr val="000000"/>
                </a:solidFill>
                <a:latin typeface="Verdana"/>
                <a:ea typeface="Verdana"/>
                <a:cs typeface="Verdana"/>
              </a:rPr>
              <a:t>Cresskill, N.J.: Hampton Press</a:t>
            </a:r>
            <a:r>
              <a:rPr lang="en-US" sz="1200">
                <a:solidFill>
                  <a:srgbClr val="000000"/>
                </a:solidFill>
                <a:latin typeface="Verdana"/>
                <a:ea typeface="Verdana"/>
                <a:cs typeface="Verdana"/>
              </a:rPr>
              <a:t>.</a:t>
            </a:r>
            <a:endParaRPr lang="en-US" sz="1200">
              <a:latin typeface="Verdana"/>
              <a:ea typeface="Verdana"/>
              <a:cs typeface="Verdana"/>
            </a:endParaRPr>
          </a:p>
          <a:p>
            <a:pPr>
              <a:lnSpc>
                <a:spcPct val="200000"/>
              </a:lnSpc>
            </a:pPr>
            <a:r>
              <a:rPr lang="en-US" sz="1200" err="1">
                <a:solidFill>
                  <a:srgbClr val="000000"/>
                </a:solidFill>
                <a:latin typeface="Verdana"/>
                <a:ea typeface="Verdana"/>
                <a:cs typeface="Verdana"/>
              </a:rPr>
              <a:t>Jindra</a:t>
            </a:r>
            <a:r>
              <a:rPr lang="en-US" sz="1200">
                <a:solidFill>
                  <a:srgbClr val="000000"/>
                </a:solidFill>
                <a:latin typeface="Verdana"/>
                <a:ea typeface="Verdana"/>
                <a:cs typeface="Verdana"/>
              </a:rPr>
              <a:t>, M. (1994). Star Trek fandom as a religious phenomenon.</a:t>
            </a:r>
            <a:r>
              <a:rPr lang="en-US" sz="1200" i="1">
                <a:solidFill>
                  <a:srgbClr val="000000"/>
                </a:solidFill>
                <a:latin typeface="Verdana"/>
                <a:ea typeface="Verdana"/>
                <a:cs typeface="Verdana"/>
              </a:rPr>
              <a:t> Sociology of Religion, 55</a:t>
            </a:r>
            <a:r>
              <a:rPr lang="en-US" sz="1200">
                <a:solidFill>
                  <a:srgbClr val="000000"/>
                </a:solidFill>
                <a:latin typeface="Verdana"/>
                <a:ea typeface="Verdana"/>
                <a:cs typeface="Verdana"/>
              </a:rPr>
              <a:t>(1), 27. Retrieved from http://proxy004.nclive.org/login?                 URL=</a:t>
            </a:r>
            <a:r>
              <a:rPr lang="en-US" sz="1200">
                <a:latin typeface="Verdana"/>
                <a:ea typeface="Verdana"/>
                <a:cs typeface="Verdana"/>
              </a:rPr>
              <a:t> </a:t>
            </a:r>
            <a:r>
              <a:rPr lang="en-US" sz="1200">
                <a:solidFill>
                  <a:srgbClr val="000000"/>
                </a:solidFill>
                <a:latin typeface="Verdana"/>
                <a:ea typeface="Verdana"/>
                <a:cs typeface="Verdana"/>
                <a:hlinkClick r:id="rId8"/>
              </a:rPr>
              <a:t>http://search.proquest.com/docview/216768653?accountid=13993</a:t>
            </a:r>
            <a:endParaRPr lang="en-US" sz="1200">
              <a:solidFill>
                <a:srgbClr val="000000"/>
              </a:solidFill>
              <a:latin typeface="Verdana"/>
              <a:ea typeface="Verdana"/>
              <a:cs typeface="Verdana"/>
            </a:endParaRPr>
          </a:p>
          <a:p>
            <a:pPr>
              <a:lnSpc>
                <a:spcPct val="200000"/>
              </a:lnSpc>
            </a:pPr>
            <a:r>
              <a:rPr lang="en-US" sz="1200" i="1">
                <a:latin typeface="Verdana"/>
                <a:ea typeface="Verdana"/>
                <a:cs typeface="Verdana"/>
              </a:rPr>
              <a:t>Merriam-Webster Dictionary.</a:t>
            </a:r>
            <a:r>
              <a:rPr lang="en-US" sz="1200">
                <a:latin typeface="Verdana"/>
                <a:ea typeface="Verdana"/>
                <a:cs typeface="Verdana"/>
              </a:rPr>
              <a:t> </a:t>
            </a:r>
            <a:r>
              <a:rPr lang="en-US" sz="1200">
                <a:solidFill>
                  <a:srgbClr val="0563C1"/>
                </a:solidFill>
                <a:latin typeface="Verdana"/>
                <a:ea typeface="Verdana"/>
                <a:cs typeface="Verdana"/>
                <a:hlinkClick r:id="rId9"/>
              </a:rPr>
              <a:t>https://www.merriamwebster.com/dictionary/subculture</a:t>
            </a:r>
          </a:p>
          <a:p>
            <a:pPr>
              <a:lnSpc>
                <a:spcPct val="200000"/>
              </a:lnSpc>
            </a:pPr>
            <a:r>
              <a:rPr lang="en-US" sz="1200" i="1">
                <a:latin typeface="Verdana"/>
                <a:ea typeface="Verdana"/>
                <a:cs typeface="Verdana"/>
              </a:rPr>
              <a:t>The Art of Fandom</a:t>
            </a:r>
            <a:r>
              <a:rPr lang="en-US" sz="1200">
                <a:latin typeface="Verdana"/>
                <a:ea typeface="Verdana"/>
                <a:cs typeface="Verdana"/>
              </a:rPr>
              <a:t>. </a:t>
            </a:r>
            <a:r>
              <a:rPr lang="en-US" sz="1200">
                <a:latin typeface="Calibri"/>
                <a:ea typeface="Verdana"/>
                <a:cs typeface="Verdana"/>
              </a:rPr>
              <a:t> </a:t>
            </a:r>
            <a:r>
              <a:rPr lang="en-US" sz="1200">
                <a:solidFill>
                  <a:srgbClr val="0563C1"/>
                </a:solidFill>
                <a:latin typeface="Verdana"/>
                <a:ea typeface="Verdana"/>
                <a:cs typeface="Verdana"/>
                <a:hlinkClick r:id="rId10"/>
              </a:rPr>
              <a:t>https://infogr.am/the-at-of-fandom</a:t>
            </a:r>
            <a:endParaRPr lang="en-US" sz="1200">
              <a:latin typeface="Verdana"/>
              <a:ea typeface="Verdana"/>
              <a:cs typeface="Verdana"/>
            </a:endParaRPr>
          </a:p>
          <a:p>
            <a:pPr>
              <a:lnSpc>
                <a:spcPct val="200000"/>
              </a:lnSpc>
            </a:pPr>
            <a:r>
              <a:rPr lang="en-US" sz="1200" err="1">
                <a:solidFill>
                  <a:srgbClr val="404040"/>
                </a:solidFill>
                <a:latin typeface="Verdana"/>
                <a:ea typeface="Verdana"/>
                <a:cs typeface="Verdana"/>
              </a:rPr>
              <a:t>Maciones</a:t>
            </a:r>
            <a:r>
              <a:rPr lang="en-US" sz="1200">
                <a:solidFill>
                  <a:srgbClr val="404040"/>
                </a:solidFill>
                <a:latin typeface="Verdana"/>
                <a:ea typeface="Verdana"/>
                <a:cs typeface="Verdana"/>
              </a:rPr>
              <a:t>, J (2015). </a:t>
            </a:r>
            <a:r>
              <a:rPr lang="en-US" sz="1200" i="1">
                <a:solidFill>
                  <a:srgbClr val="404040"/>
                </a:solidFill>
                <a:latin typeface="Verdana"/>
                <a:ea typeface="Verdana"/>
                <a:cs typeface="Verdana"/>
              </a:rPr>
              <a:t>Society the Basics</a:t>
            </a:r>
            <a:r>
              <a:rPr lang="en-US" sz="1200">
                <a:solidFill>
                  <a:srgbClr val="404040"/>
                </a:solidFill>
                <a:latin typeface="Verdana"/>
                <a:ea typeface="Verdana"/>
                <a:cs typeface="Verdana"/>
              </a:rPr>
              <a:t>. (13th ed.). </a:t>
            </a:r>
            <a:r>
              <a:rPr lang="en-US" sz="1200" err="1">
                <a:solidFill>
                  <a:srgbClr val="404040"/>
                </a:solidFill>
                <a:latin typeface="Verdana"/>
                <a:ea typeface="Verdana"/>
                <a:cs typeface="Verdana"/>
              </a:rPr>
              <a:t>Boston:Pearson</a:t>
            </a:r>
          </a:p>
          <a:p>
            <a:pPr>
              <a:lnSpc>
                <a:spcPct val="200000"/>
              </a:lnSpc>
            </a:pPr>
            <a:r>
              <a:rPr lang="en-US" sz="1200" err="1">
                <a:solidFill>
                  <a:srgbClr val="404040"/>
                </a:solidFill>
                <a:latin typeface="Verdana"/>
                <a:ea typeface="Verdana"/>
                <a:cs typeface="Verdana"/>
              </a:rPr>
              <a:t>Fundraising:Donationsmade</a:t>
            </a:r>
            <a:r>
              <a:rPr lang="en-US" sz="1200">
                <a:solidFill>
                  <a:srgbClr val="404040"/>
                </a:solidFill>
                <a:latin typeface="Verdana"/>
                <a:ea typeface="Verdana"/>
                <a:cs typeface="Verdana"/>
              </a:rPr>
              <a:t> in honor of 501st Legion (2017). Retrieved from: </a:t>
            </a:r>
            <a:r>
              <a:rPr lang="en-US" sz="1200">
                <a:solidFill>
                  <a:srgbClr val="404040"/>
                </a:solidFill>
                <a:latin typeface="Verdana"/>
                <a:ea typeface="Verdana"/>
                <a:cs typeface="Verdana"/>
                <a:hlinkClick r:id="rId11"/>
              </a:rPr>
              <a:t>https://www.501</a:t>
            </a:r>
            <a:r>
              <a:rPr lang="en-US" sz="1200">
                <a:solidFill>
                  <a:srgbClr val="404040"/>
                </a:solidFill>
                <a:latin typeface="Verdana"/>
                <a:ea typeface="Verdana"/>
                <a:cs typeface="Verdana"/>
                <a:hlinkClick r:id="rId12"/>
              </a:rPr>
              <a:t>st</a:t>
            </a:r>
            <a:r>
              <a:rPr lang="en-US" sz="1200">
                <a:solidFill>
                  <a:srgbClr val="404040"/>
                </a:solidFill>
                <a:latin typeface="Verdana"/>
                <a:ea typeface="Verdana"/>
                <a:cs typeface="Verdana"/>
                <a:hlinkClick r:id="rId11"/>
              </a:rPr>
              <a:t>.com/charity</a:t>
            </a:r>
          </a:p>
          <a:p>
            <a:pPr>
              <a:lnSpc>
                <a:spcPct val="200000"/>
              </a:lnSpc>
            </a:pPr>
            <a:r>
              <a:rPr lang="en-US" sz="1200">
                <a:solidFill>
                  <a:srgbClr val="404040"/>
                </a:solidFill>
                <a:latin typeface="Verdana"/>
                <a:ea typeface="Verdana"/>
                <a:cs typeface="Verdana"/>
              </a:rPr>
              <a:t>FandomGiveBack.com (2013).  Retrieved from: Fandomgiveback.com/about-the-project/</a:t>
            </a:r>
          </a:p>
          <a:p>
            <a:pPr>
              <a:lnSpc>
                <a:spcPct val="200000"/>
              </a:lnSpc>
            </a:pPr>
            <a:endParaRPr lang="en-US" sz="1200">
              <a:solidFill>
                <a:srgbClr val="404040"/>
              </a:solidFill>
              <a:latin typeface="Verdana"/>
              <a:ea typeface="Verdana"/>
              <a:cs typeface="Verdana"/>
            </a:endParaRPr>
          </a:p>
          <a:p>
            <a:pPr>
              <a:lnSpc>
                <a:spcPct val="200000"/>
              </a:lnSpc>
            </a:pPr>
            <a:endParaRPr lang="en-US" sz="1200">
              <a:solidFill>
                <a:srgbClr val="000000"/>
              </a:solidFill>
              <a:latin typeface="Verdana"/>
              <a:ea typeface="Verdana"/>
              <a:cs typeface="Verdana"/>
            </a:endParaRPr>
          </a:p>
        </p:txBody>
      </p:sp>
    </p:spTree>
    <p:extLst>
      <p:ext uri="{BB962C8B-B14F-4D97-AF65-F5344CB8AC3E}">
        <p14:creationId xmlns:p14="http://schemas.microsoft.com/office/powerpoint/2010/main" val="2321125490"/>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6563" y="657225"/>
            <a:ext cx="11282781" cy="6001643"/>
          </a:xfrm>
          <a:prstGeom prst="rect">
            <a:avLst/>
          </a:prstGeom>
        </p:spPr>
        <p:txBody>
          <a:bodyPr rtlCol="0">
            <a:spAutoFit/>
          </a:bodyPr>
          <a:lstStyle/>
          <a:p>
            <a:pPr algn="ctr"/>
            <a:r>
              <a:rPr lang="en-US" sz="1200"/>
              <a:t>Works Cited</a:t>
            </a:r>
            <a:endParaRPr lang="en-US" sz="1200">
              <a:solidFill>
                <a:srgbClr val="000000"/>
              </a:solidFill>
              <a:latin typeface="Gill Sans MT"/>
            </a:endParaRPr>
          </a:p>
          <a:p>
            <a:r>
              <a:rPr lang="en-US" sz="1200">
                <a:solidFill>
                  <a:srgbClr val="000000"/>
                </a:solidFill>
                <a:latin typeface="Gill Sans MT"/>
                <a:ea typeface="Verdana"/>
                <a:cs typeface="Verdana"/>
              </a:rPr>
              <a:t>Figure 1 </a:t>
            </a:r>
            <a:r>
              <a:rPr lang="en-US" sz="1200">
                <a:latin typeface="Gill Sans MT"/>
                <a:ea typeface="Verdana"/>
                <a:cs typeface="Verdana"/>
                <a:hlinkClick r:id="rId3"/>
              </a:rPr>
              <a:t>https://pixabay.com/en/child-girl-flag-footbal-fan-1509603/</a:t>
            </a:r>
            <a:r>
              <a:rPr lang="en-US" sz="1200">
                <a:latin typeface="Gill Sans MT"/>
                <a:ea typeface="Verdana"/>
                <a:cs typeface="Verdana"/>
              </a:rPr>
              <a:t> </a:t>
            </a:r>
          </a:p>
          <a:p>
            <a:r>
              <a:rPr lang="en-US" sz="1200">
                <a:latin typeface="Gill Sans MT"/>
                <a:ea typeface="Verdana"/>
                <a:cs typeface="Verdana"/>
              </a:rPr>
              <a:t>Figure 2  </a:t>
            </a:r>
            <a:r>
              <a:rPr lang="en-US" sz="1200">
                <a:solidFill>
                  <a:srgbClr val="000000"/>
                </a:solidFill>
                <a:latin typeface="Gill Sans MT"/>
                <a:ea typeface="Verdana"/>
                <a:cs typeface="Verdana"/>
                <a:hlinkClick r:id="rId4"/>
              </a:rPr>
              <a:t>https://pixabay.com/en/photos/?image_type=&amp;cat=&amp;min_width=&amp;min_height=&amp;q=sports+fans&amp;order=popular</a:t>
            </a:r>
            <a:r>
              <a:rPr lang="en-US" sz="1200">
                <a:latin typeface="Gill Sans MT"/>
              </a:rPr>
              <a:t> </a:t>
            </a:r>
          </a:p>
          <a:p>
            <a:r>
              <a:rPr lang="en-US" sz="1200">
                <a:latin typeface="Gill Sans MT"/>
                <a:ea typeface="Verdana"/>
                <a:cs typeface="Verdana"/>
              </a:rPr>
              <a:t>Figure 3 </a:t>
            </a:r>
            <a:r>
              <a:rPr lang="en-US" sz="1200">
                <a:solidFill>
                  <a:srgbClr val="000000"/>
                </a:solidFill>
                <a:latin typeface="Gill Sans MT"/>
                <a:ea typeface="Verdana"/>
                <a:cs typeface="Verdana"/>
                <a:hlinkClick r:id="rId5"/>
              </a:rPr>
              <a:t>https://pixabay.com/en/football-football-match-flags-rush-1908717/</a:t>
            </a:r>
            <a:r>
              <a:rPr lang="en-US" sz="1200">
                <a:latin typeface="Gill Sans MT"/>
              </a:rPr>
              <a:t> </a:t>
            </a:r>
            <a:endParaRPr lang="en-US" sz="1200">
              <a:latin typeface="Gill Sans MT"/>
              <a:ea typeface="Verdana"/>
              <a:cs typeface="Verdana"/>
            </a:endParaRPr>
          </a:p>
          <a:p>
            <a:r>
              <a:rPr lang="en-US" sz="1200">
                <a:latin typeface="Gill Sans MT"/>
                <a:ea typeface="Verdana"/>
                <a:cs typeface="Verdana"/>
              </a:rPr>
              <a:t>Figure 4 </a:t>
            </a:r>
            <a:r>
              <a:rPr lang="en-US" sz="1200">
                <a:latin typeface="Gill Sans MT"/>
                <a:ea typeface="Verdana"/>
                <a:cs typeface="Verdana"/>
                <a:hlinkClick r:id="rId6"/>
              </a:rPr>
              <a:t>https://pixabay.com/en/cosplay-panel-anime-manga-dress-up-980213/</a:t>
            </a:r>
            <a:r>
              <a:rPr lang="en-US" sz="1200">
                <a:latin typeface="Gill Sans MT"/>
                <a:ea typeface="Verdana"/>
                <a:cs typeface="Verdana"/>
              </a:rPr>
              <a:t> </a:t>
            </a:r>
          </a:p>
          <a:p>
            <a:r>
              <a:rPr lang="en-US" sz="1200">
                <a:latin typeface="Gill Sans MT"/>
                <a:ea typeface="Verdana"/>
                <a:cs typeface="Verdana"/>
              </a:rPr>
              <a:t>Figure 5 </a:t>
            </a:r>
            <a:r>
              <a:rPr lang="en-US" sz="1200">
                <a:solidFill>
                  <a:srgbClr val="000000"/>
                </a:solidFill>
                <a:latin typeface="Gill Sans MT"/>
                <a:ea typeface="Verdana"/>
                <a:cs typeface="Verdana"/>
                <a:hlinkClick r:id="rId7"/>
              </a:rPr>
              <a:t>https://pixabay.com/en/comiccon-dortmund-fair-comic-1143665/</a:t>
            </a:r>
            <a:r>
              <a:rPr lang="en-US" sz="1200">
                <a:latin typeface="Gill Sans MT"/>
              </a:rPr>
              <a:t> </a:t>
            </a:r>
            <a:r>
              <a:rPr lang="en-US" sz="1200">
                <a:latin typeface="Gill Sans MT"/>
                <a:ea typeface="Verdana"/>
                <a:cs typeface="Verdana"/>
              </a:rPr>
              <a:t> </a:t>
            </a:r>
            <a:r>
              <a:rPr lang="en-US" sz="1200">
                <a:latin typeface="Gill Sans MT"/>
              </a:rPr>
              <a:t> </a:t>
            </a:r>
          </a:p>
          <a:p>
            <a:r>
              <a:rPr lang="en-US" sz="1200">
                <a:latin typeface="Gill Sans MT"/>
              </a:rPr>
              <a:t>Figure 7 </a:t>
            </a:r>
            <a:r>
              <a:rPr lang="en-US" sz="1200">
                <a:latin typeface="Gill Sans MT"/>
                <a:hlinkClick r:id="rId8"/>
              </a:rPr>
              <a:t>https://pixabay.com/en/cosplay-pannel-anime-manga-dress-up-980225/</a:t>
            </a:r>
            <a:endParaRPr lang="en-US" sz="1200">
              <a:latin typeface="Gill Sans MT"/>
            </a:endParaRPr>
          </a:p>
          <a:p>
            <a:r>
              <a:rPr lang="en-US" sz="1200">
                <a:latin typeface="Gill Sans MT"/>
              </a:rPr>
              <a:t>Figure 8 </a:t>
            </a:r>
            <a:r>
              <a:rPr lang="en-US" sz="1200">
                <a:latin typeface="Gill Sans MT"/>
                <a:hlinkClick r:id="rId9"/>
              </a:rPr>
              <a:t>https://pixabay.com/en/photos/?imagetype=&amp;cat=&amp;minwidth=&amp;min_height=&amp;q=concert+hands&amp;order=popular</a:t>
            </a:r>
          </a:p>
          <a:p>
            <a:r>
              <a:rPr lang="en-US" sz="1200">
                <a:latin typeface="Gill Sans MT"/>
                <a:ea typeface="Verdana"/>
                <a:cs typeface="Verdana"/>
              </a:rPr>
              <a:t>Figure 9 </a:t>
            </a:r>
            <a:r>
              <a:rPr lang="en-US" sz="1200">
                <a:solidFill>
                  <a:srgbClr val="000000"/>
                </a:solidFill>
                <a:latin typeface="Gill Sans MT"/>
                <a:ea typeface="Verdana"/>
                <a:cs typeface="Verdana"/>
                <a:hlinkClick r:id="rId10"/>
              </a:rPr>
              <a:t>https://pixabay.com/en/comic-con-convention-centre-people-2228405/</a:t>
            </a:r>
            <a:r>
              <a:rPr lang="en-US" sz="1200">
                <a:latin typeface="Gill Sans MT"/>
              </a:rPr>
              <a:t> </a:t>
            </a:r>
            <a:endParaRPr lang="en-US" sz="1200">
              <a:latin typeface="Gill Sans MT"/>
              <a:ea typeface="Verdana"/>
              <a:cs typeface="Verdana"/>
            </a:endParaRPr>
          </a:p>
          <a:p>
            <a:r>
              <a:rPr lang="en-US" sz="1200">
                <a:latin typeface="Gill Sans MT"/>
                <a:ea typeface="Verdana"/>
                <a:cs typeface="Verdana"/>
              </a:rPr>
              <a:t>Figure 10 </a:t>
            </a:r>
            <a:r>
              <a:rPr lang="en-US" sz="1200">
                <a:solidFill>
                  <a:srgbClr val="000000"/>
                </a:solidFill>
                <a:latin typeface="Gill Sans MT"/>
                <a:ea typeface="Verdana"/>
                <a:cs typeface="Verdana"/>
                <a:hlinkClick r:id="rId11"/>
              </a:rPr>
              <a:t>https://commons.wikimedia.org/wiki/File:USMA-BlackKnights-Logo.svg</a:t>
            </a:r>
            <a:r>
              <a:rPr lang="en-US" sz="1200">
                <a:latin typeface="Gill Sans MT"/>
              </a:rPr>
              <a:t> </a:t>
            </a:r>
          </a:p>
          <a:p>
            <a:r>
              <a:rPr lang="en-US" sz="1200">
                <a:latin typeface="Gill Sans MT"/>
                <a:ea typeface="Verdana"/>
                <a:cs typeface="Verdana"/>
              </a:rPr>
              <a:t>Figure 11 </a:t>
            </a:r>
            <a:r>
              <a:rPr lang="en-US" sz="1200">
                <a:latin typeface="Gill Sans MT"/>
                <a:ea typeface="Verdana"/>
                <a:cs typeface="Verdana"/>
                <a:hlinkClick r:id="rId12"/>
              </a:rPr>
              <a:t>https://pixabay.com/en/harry-potter-clock-harry-potter-2206195/</a:t>
            </a:r>
            <a:r>
              <a:rPr lang="en-US" sz="1200">
                <a:latin typeface="Gill Sans MT"/>
                <a:ea typeface="Verdana"/>
                <a:cs typeface="Verdana"/>
              </a:rPr>
              <a:t>  </a:t>
            </a:r>
          </a:p>
          <a:p>
            <a:r>
              <a:rPr lang="en-US" sz="1200">
                <a:solidFill>
                  <a:srgbClr val="000000"/>
                </a:solidFill>
                <a:latin typeface="Gill Sans MT"/>
                <a:ea typeface="Verdana"/>
                <a:cs typeface="Verdana"/>
              </a:rPr>
              <a:t>Figure 12 https</a:t>
            </a:r>
            <a:r>
              <a:rPr lang="en-US" sz="1200">
                <a:solidFill>
                  <a:srgbClr val="000000"/>
                </a:solidFill>
                <a:latin typeface="Gill Sans MT"/>
                <a:ea typeface="Verdana"/>
                <a:cs typeface="Verdana"/>
                <a:hlinkClick r:id="rId13"/>
              </a:rPr>
              <a:t>://pixabay.com/en/captain-america-comic-book-1293949/</a:t>
            </a:r>
            <a:r>
              <a:rPr lang="en-US" sz="1200">
                <a:latin typeface="Gill Sans MT"/>
              </a:rPr>
              <a:t> </a:t>
            </a:r>
            <a:endParaRPr lang="en-US" sz="1200">
              <a:latin typeface="Gill Sans MT"/>
              <a:ea typeface="Verdana"/>
              <a:cs typeface="Verdana"/>
            </a:endParaRPr>
          </a:p>
          <a:p>
            <a:r>
              <a:rPr lang="en-US" sz="1200">
                <a:latin typeface="Gill Sans MT"/>
                <a:ea typeface="Verdana"/>
                <a:cs typeface="Verdana"/>
              </a:rPr>
              <a:t>Figure 13 </a:t>
            </a:r>
            <a:r>
              <a:rPr lang="en-US" sz="1200">
                <a:latin typeface="Gill Sans MT"/>
                <a:ea typeface="Verdana"/>
                <a:cs typeface="Verdana"/>
                <a:hlinkClick r:id="rId14"/>
              </a:rPr>
              <a:t>https://pixabay.com/en/sheilds-raccoons-football-1785039/</a:t>
            </a:r>
            <a:endParaRPr lang="en-US" sz="1200">
              <a:latin typeface="Gill Sans MT"/>
              <a:ea typeface="Verdana"/>
              <a:cs typeface="Verdana"/>
            </a:endParaRPr>
          </a:p>
          <a:p>
            <a:r>
              <a:rPr lang="en-US" sz="1200">
                <a:latin typeface="Gill Sans MT"/>
                <a:ea typeface="Verdana"/>
                <a:cs typeface="Verdana"/>
              </a:rPr>
              <a:t>Figure 14 </a:t>
            </a:r>
            <a:r>
              <a:rPr lang="en-US" sz="1200">
                <a:latin typeface="Gill Sans MT"/>
                <a:ea typeface="Verdana"/>
                <a:cs typeface="Verdana"/>
                <a:hlinkClick r:id="rId15"/>
              </a:rPr>
              <a:t>https://pixabay.com/en/rules-hand-leave-marker-pen-wont-1752405/</a:t>
            </a:r>
            <a:endParaRPr lang="en-US" sz="1200">
              <a:latin typeface="Gill Sans MT"/>
              <a:ea typeface="Verdana"/>
              <a:cs typeface="Verdana"/>
            </a:endParaRPr>
          </a:p>
          <a:p>
            <a:r>
              <a:rPr lang="en-US" sz="1200">
                <a:latin typeface="Gill Sans MT"/>
                <a:ea typeface="Verdana"/>
                <a:cs typeface="Verdana"/>
              </a:rPr>
              <a:t>Figure 15 </a:t>
            </a:r>
            <a:r>
              <a:rPr lang="en-US" sz="1200">
                <a:latin typeface="Gill Sans MT"/>
                <a:ea typeface="Verdana"/>
                <a:cs typeface="Verdana"/>
                <a:hlinkClick r:id="rId16"/>
              </a:rPr>
              <a:t>https://pixabay.com/en/ring-lord-who-rings-hobbit-1671094</a:t>
            </a:r>
            <a:r>
              <a:rPr lang="en-US" sz="1200">
                <a:latin typeface="Gill Sans MT"/>
                <a:ea typeface="Verdana"/>
                <a:cs typeface="Verdana"/>
              </a:rPr>
              <a:t>/ </a:t>
            </a:r>
          </a:p>
          <a:p>
            <a:r>
              <a:rPr lang="en-US" sz="1200">
                <a:latin typeface="Gill Sans MT"/>
                <a:ea typeface="Verdana"/>
                <a:cs typeface="Verdana"/>
              </a:rPr>
              <a:t>Figure 16 </a:t>
            </a:r>
            <a:r>
              <a:rPr lang="en-US" sz="1200">
                <a:latin typeface="Gill Sans MT"/>
                <a:ea typeface="Verdana"/>
                <a:cs typeface="Verdana"/>
                <a:hlinkClick r:id="rId17"/>
              </a:rPr>
              <a:t>https://commons.wikimedia.org/wiki/File:Symbol_Bratislavskych_otaku.jpg</a:t>
            </a:r>
            <a:endParaRPr lang="en-US" sz="1200">
              <a:latin typeface="Gill Sans MT"/>
              <a:ea typeface="Verdana"/>
              <a:cs typeface="Verdana"/>
            </a:endParaRPr>
          </a:p>
          <a:p>
            <a:r>
              <a:rPr lang="en-US" sz="1200">
                <a:latin typeface="Gill Sans MT"/>
                <a:ea typeface="Verdana"/>
                <a:cs typeface="Verdana"/>
              </a:rPr>
              <a:t>Figure 17 </a:t>
            </a:r>
            <a:r>
              <a:rPr lang="en-US" sz="1200">
                <a:latin typeface="Gill Sans MT"/>
                <a:ea typeface="Verdana"/>
                <a:cs typeface="Verdana"/>
                <a:hlinkClick r:id="rId18"/>
              </a:rPr>
              <a:t>https://commons.wikimedia.org/wiki/File:Star_Trek_Barnstar_03_Hires.svg</a:t>
            </a:r>
            <a:r>
              <a:rPr lang="en-US" sz="1200">
                <a:latin typeface="Gill Sans MT"/>
                <a:ea typeface="Verdana"/>
                <a:cs typeface="Verdana"/>
              </a:rPr>
              <a:t> </a:t>
            </a:r>
          </a:p>
          <a:p>
            <a:r>
              <a:rPr lang="en-US" sz="1200">
                <a:latin typeface="Gill Sans MT"/>
                <a:ea typeface="Verdana"/>
                <a:cs typeface="Verdana"/>
              </a:rPr>
              <a:t>Figure 18 </a:t>
            </a:r>
            <a:r>
              <a:rPr lang="en-US" sz="1200">
                <a:latin typeface="Gill Sans MT"/>
                <a:ea typeface="Verdana"/>
                <a:cs typeface="Verdana"/>
                <a:hlinkClick r:id="rId19"/>
              </a:rPr>
              <a:t>https://pixabay.com/en/football-american-super-bowl-sport-606358/</a:t>
            </a:r>
            <a:r>
              <a:rPr lang="en-US" sz="1200">
                <a:latin typeface="Gill Sans MT"/>
                <a:ea typeface="Verdana"/>
                <a:cs typeface="Verdana"/>
              </a:rPr>
              <a:t> </a:t>
            </a:r>
          </a:p>
          <a:p>
            <a:r>
              <a:rPr lang="en-US" sz="1200">
                <a:latin typeface="Gill Sans MT"/>
                <a:ea typeface="Verdana"/>
                <a:cs typeface="Verdana"/>
              </a:rPr>
              <a:t>Figure 19 </a:t>
            </a:r>
            <a:r>
              <a:rPr lang="en-US" sz="1200">
                <a:solidFill>
                  <a:srgbClr val="000000"/>
                </a:solidFill>
                <a:latin typeface="Gill Sans MT"/>
                <a:ea typeface="Verdana"/>
                <a:cs typeface="Verdana"/>
                <a:hlinkClick r:id="rId20"/>
              </a:rPr>
              <a:t>https://pixabay.com/en/tardis-dr-who-doctor-who-1816598/</a:t>
            </a:r>
            <a:r>
              <a:rPr lang="en-US" sz="1200">
                <a:latin typeface="Gill Sans MT"/>
              </a:rPr>
              <a:t> </a:t>
            </a:r>
          </a:p>
          <a:p>
            <a:r>
              <a:rPr lang="en-US" sz="1200">
                <a:latin typeface="Gill Sans MT"/>
                <a:ea typeface="Verdana"/>
                <a:cs typeface="Verdana"/>
              </a:rPr>
              <a:t>Figure 20 </a:t>
            </a:r>
            <a:r>
              <a:rPr lang="en-US" sz="1200">
                <a:solidFill>
                  <a:srgbClr val="000000"/>
                </a:solidFill>
                <a:latin typeface="Gill Sans MT"/>
                <a:ea typeface="Verdana"/>
                <a:cs typeface="Verdana"/>
                <a:hlinkClick r:id="rId21"/>
              </a:rPr>
              <a:t>https://pixabay.com/en/spock-star-trek-vulcan-1541528/</a:t>
            </a:r>
            <a:r>
              <a:rPr lang="en-US" sz="1200">
                <a:latin typeface="Gill Sans MT"/>
              </a:rPr>
              <a:t> </a:t>
            </a:r>
          </a:p>
          <a:p>
            <a:r>
              <a:rPr lang="en-US" sz="1200">
                <a:latin typeface="Gill Sans MT"/>
                <a:ea typeface="Verdana"/>
                <a:cs typeface="Verdana"/>
              </a:rPr>
              <a:t>Figure 22 </a:t>
            </a:r>
            <a:r>
              <a:rPr lang="en-US" sz="1200">
                <a:solidFill>
                  <a:srgbClr val="000000"/>
                </a:solidFill>
                <a:latin typeface="Gill Sans MT"/>
                <a:ea typeface="Verdana"/>
                <a:cs typeface="Verdana"/>
                <a:hlinkClick r:id="rId22"/>
              </a:rPr>
              <a:t>https://pixabay.com/en/comic-con-convention-comic-books-2214290/</a:t>
            </a:r>
            <a:r>
              <a:rPr lang="en-US" sz="1200">
                <a:latin typeface="Gill Sans MT"/>
              </a:rPr>
              <a:t> </a:t>
            </a:r>
          </a:p>
          <a:p>
            <a:r>
              <a:rPr lang="en-US" sz="1200">
                <a:latin typeface="Gill Sans MT"/>
                <a:ea typeface="Verdana"/>
                <a:cs typeface="Verdana"/>
              </a:rPr>
              <a:t>Figure 23 </a:t>
            </a:r>
            <a:r>
              <a:rPr lang="en-US" sz="1200">
                <a:solidFill>
                  <a:srgbClr val="000000"/>
                </a:solidFill>
                <a:latin typeface="Gill Sans MT"/>
                <a:ea typeface="Verdana"/>
                <a:cs typeface="Verdana"/>
                <a:hlinkClick r:id="rId23"/>
              </a:rPr>
              <a:t>https://pixabay.com/en/spectators-sports-fans-football-fans-1573901/</a:t>
            </a:r>
            <a:r>
              <a:rPr lang="en-US" sz="1200">
                <a:latin typeface="Gill Sans MT"/>
              </a:rPr>
              <a:t> </a:t>
            </a:r>
          </a:p>
          <a:p>
            <a:r>
              <a:rPr lang="en-US" sz="1200">
                <a:latin typeface="Gill Sans MT"/>
                <a:ea typeface="Verdana"/>
                <a:cs typeface="Verdana"/>
              </a:rPr>
              <a:t>Figure 24 </a:t>
            </a:r>
            <a:r>
              <a:rPr lang="en-US" sz="1200">
                <a:solidFill>
                  <a:srgbClr val="000000"/>
                </a:solidFill>
                <a:latin typeface="Gill Sans MT"/>
                <a:ea typeface="Verdana"/>
                <a:cs typeface="Verdana"/>
                <a:hlinkClick r:id="rId24"/>
              </a:rPr>
              <a:t>https://pixabay.com/en/hug-quantitative-love-cosplay-1546444/</a:t>
            </a:r>
            <a:r>
              <a:rPr lang="en-US" sz="1200">
                <a:latin typeface="Gill Sans MT"/>
              </a:rPr>
              <a:t> </a:t>
            </a:r>
          </a:p>
          <a:p>
            <a:r>
              <a:rPr lang="en-US" sz="1200">
                <a:latin typeface="Gill Sans MT"/>
                <a:ea typeface="Verdana"/>
                <a:cs typeface="Verdana"/>
              </a:rPr>
              <a:t>Figure 25 </a:t>
            </a:r>
            <a:r>
              <a:rPr lang="en-US" sz="1200">
                <a:solidFill>
                  <a:srgbClr val="000000"/>
                </a:solidFill>
                <a:latin typeface="Gill Sans MT"/>
                <a:ea typeface="Verdana"/>
                <a:cs typeface="Verdana"/>
                <a:hlinkClick r:id="rId25"/>
              </a:rPr>
              <a:t>https://pixabay.com/en/free-hugs-japantag-düsseldorf-1546365/</a:t>
            </a:r>
            <a:r>
              <a:rPr lang="en-US" sz="1200">
                <a:latin typeface="Gill Sans MT"/>
              </a:rPr>
              <a:t> </a:t>
            </a:r>
          </a:p>
          <a:p>
            <a:r>
              <a:rPr lang="en-US" sz="1200">
                <a:latin typeface="Gill Sans MT"/>
                <a:ea typeface="Verdana"/>
                <a:cs typeface="Verdana"/>
              </a:rPr>
              <a:t>Figure 26 </a:t>
            </a:r>
            <a:r>
              <a:rPr lang="en-US" sz="1200">
                <a:solidFill>
                  <a:srgbClr val="000000"/>
                </a:solidFill>
                <a:latin typeface="Gill Sans MT"/>
                <a:ea typeface="Verdana"/>
                <a:cs typeface="Verdana"/>
                <a:hlinkClick r:id="rId26"/>
              </a:rPr>
              <a:t>https://pixabay.com/en/volunteer-charity-cloud-community-1326758/</a:t>
            </a:r>
            <a:r>
              <a:rPr lang="en-US" sz="1200">
                <a:latin typeface="Gill Sans MT"/>
              </a:rPr>
              <a:t> </a:t>
            </a:r>
            <a:endParaRPr lang="en-US" sz="1200">
              <a:latin typeface="Gill Sans MT"/>
              <a:ea typeface="Verdana"/>
              <a:cs typeface="Verdana"/>
            </a:endParaRPr>
          </a:p>
          <a:p>
            <a:r>
              <a:rPr lang="en-US" sz="1200">
                <a:latin typeface="Gill Sans MT"/>
                <a:ea typeface="Verdana"/>
                <a:cs typeface="Verdana"/>
              </a:rPr>
              <a:t>Figure 27 </a:t>
            </a:r>
            <a:r>
              <a:rPr lang="en-US" sz="1200">
                <a:solidFill>
                  <a:srgbClr val="000000"/>
                </a:solidFill>
                <a:latin typeface="Gill Sans MT"/>
                <a:ea typeface="Verdana"/>
                <a:cs typeface="Verdana"/>
                <a:hlinkClick r:id="rId27"/>
              </a:rPr>
              <a:t>https://pixabay.com/en/joy-smile-children-kylo-pure-1662082</a:t>
            </a:r>
            <a:r>
              <a:rPr lang="en-US" sz="1200">
                <a:latin typeface="Gill Sans MT"/>
              </a:rPr>
              <a:t> </a:t>
            </a:r>
          </a:p>
          <a:p>
            <a:r>
              <a:rPr lang="en-US" sz="1200">
                <a:latin typeface="Gill Sans MT"/>
                <a:ea typeface="Verdana"/>
                <a:cs typeface="Verdana"/>
              </a:rPr>
              <a:t>Figure 28 </a:t>
            </a:r>
            <a:r>
              <a:rPr lang="en-US" sz="1200">
                <a:solidFill>
                  <a:srgbClr val="000000"/>
                </a:solidFill>
                <a:latin typeface="Gill Sans MT"/>
                <a:ea typeface="Verdana"/>
                <a:cs typeface="Verdana"/>
                <a:hlinkClick r:id="rId28"/>
              </a:rPr>
              <a:t>https://pixabay.com/en/dresses-thai-style-thai-style-2059493/</a:t>
            </a:r>
            <a:r>
              <a:rPr lang="en-US" sz="1200">
                <a:latin typeface="Gill Sans MT"/>
              </a:rPr>
              <a:t> </a:t>
            </a:r>
          </a:p>
          <a:p>
            <a:r>
              <a:rPr lang="en-US" sz="1200">
                <a:latin typeface="Gill Sans MT"/>
                <a:ea typeface="Verdana"/>
                <a:cs typeface="Verdana"/>
              </a:rPr>
              <a:t>Figure 29 </a:t>
            </a:r>
            <a:r>
              <a:rPr lang="en-US" sz="1200">
                <a:latin typeface="Gill Sans MT"/>
                <a:ea typeface="Verdana"/>
                <a:cs typeface="Verdana"/>
                <a:hlinkClick r:id="rId29"/>
              </a:rPr>
              <a:t>https://pixabay.com/en/minions-comiccon-dortmund-fair-1143667/</a:t>
            </a:r>
            <a:endParaRPr lang="en-US" sz="1200">
              <a:latin typeface="Gill Sans MT"/>
              <a:ea typeface="Verdana"/>
              <a:cs typeface="Verdana"/>
            </a:endParaRPr>
          </a:p>
          <a:p>
            <a:r>
              <a:rPr lang="en-US" sz="1200">
                <a:latin typeface="Gill Sans MT"/>
                <a:ea typeface="Verdana"/>
                <a:cs typeface="Verdana"/>
              </a:rPr>
              <a:t>Figure 30 </a:t>
            </a:r>
            <a:r>
              <a:rPr lang="en-US" sz="1200">
                <a:solidFill>
                  <a:srgbClr val="000000"/>
                </a:solidFill>
                <a:latin typeface="Gill Sans MT"/>
                <a:ea typeface="Verdana"/>
                <a:cs typeface="Verdana"/>
                <a:hlinkClick r:id="rId30"/>
              </a:rPr>
              <a:t>https://pixabay.com/en/pokemon-hat-go-pokemon-go-baseball-1611095/</a:t>
            </a:r>
            <a:r>
              <a:rPr lang="en-US" sz="1200">
                <a:latin typeface="Gill Sans MT"/>
              </a:rPr>
              <a:t> </a:t>
            </a:r>
            <a:endParaRPr lang="en-US" sz="1200">
              <a:latin typeface="Gill Sans MT"/>
              <a:ea typeface="Verdana"/>
              <a:cs typeface="Verdana"/>
            </a:endParaRPr>
          </a:p>
          <a:p>
            <a:r>
              <a:rPr lang="en-US" sz="1200">
                <a:latin typeface="Gill Sans MT"/>
                <a:ea typeface="Verdana"/>
                <a:cs typeface="Verdana"/>
              </a:rPr>
              <a:t>Figure 31 </a:t>
            </a:r>
            <a:r>
              <a:rPr lang="en-US" sz="1200">
                <a:solidFill>
                  <a:srgbClr val="000000"/>
                </a:solidFill>
                <a:latin typeface="Gill Sans MT"/>
                <a:ea typeface="Verdana"/>
                <a:cs typeface="Verdana"/>
                <a:hlinkClick r:id="rId31"/>
              </a:rPr>
              <a:t>https://pixabay.com/en/comic-con-comics-books-star-wars-2216147/</a:t>
            </a:r>
            <a:r>
              <a:rPr lang="en-US" sz="1200">
                <a:latin typeface="Gill Sans MT"/>
              </a:rPr>
              <a:t> </a:t>
            </a:r>
          </a:p>
          <a:p>
            <a:r>
              <a:rPr lang="en-US" sz="1200">
                <a:latin typeface="Gill Sans MT"/>
                <a:ea typeface="Verdana"/>
                <a:cs typeface="Verdana"/>
              </a:rPr>
              <a:t>Figure 32 </a:t>
            </a:r>
            <a:r>
              <a:rPr lang="en-US" sz="1200">
                <a:solidFill>
                  <a:srgbClr val="000000"/>
                </a:solidFill>
                <a:latin typeface="Gill Sans MT"/>
                <a:ea typeface="Verdana"/>
                <a:cs typeface="Verdana"/>
                <a:hlinkClick r:id="rId32"/>
              </a:rPr>
              <a:t>https://pixabay.com/en/marvel-comics-cartoon-entertainment-1641554/</a:t>
            </a:r>
            <a:endParaRPr lang="en-US" sz="1200">
              <a:solidFill>
                <a:srgbClr val="000000"/>
              </a:solidFill>
              <a:latin typeface="Gill Sans MT"/>
              <a:ea typeface="Verdana"/>
              <a:cs typeface="Verdana"/>
            </a:endParaRPr>
          </a:p>
          <a:p>
            <a:endParaRPr lang="en-US" sz="1200"/>
          </a:p>
        </p:txBody>
      </p:sp>
    </p:spTree>
    <p:extLst>
      <p:ext uri="{BB962C8B-B14F-4D97-AF65-F5344CB8AC3E}">
        <p14:creationId xmlns:p14="http://schemas.microsoft.com/office/powerpoint/2010/main" val="2858608951"/>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Subculture defined</a:t>
            </a:r>
          </a:p>
        </p:txBody>
      </p:sp>
      <p:sp>
        <p:nvSpPr>
          <p:cNvPr id="3" name="Content Placeholder 2"/>
          <p:cNvSpPr>
            <a:spLocks noGrp="1"/>
          </p:cNvSpPr>
          <p:nvPr>
            <p:ph idx="1"/>
          </p:nvPr>
        </p:nvSpPr>
        <p:spPr/>
        <p:txBody>
          <a:bodyPr>
            <a:normAutofit/>
          </a:bodyPr>
          <a:lstStyle/>
          <a:p>
            <a:pPr marL="0" indent="0">
              <a:buNone/>
            </a:pPr>
            <a:r>
              <a:rPr lang="en-US" sz="2400"/>
              <a:t>What is a subculture?</a:t>
            </a:r>
          </a:p>
          <a:p>
            <a:pPr marL="0" indent="0">
              <a:buNone/>
            </a:pPr>
            <a:endParaRPr lang="en-US" sz="2400">
              <a:solidFill>
                <a:srgbClr val="3D3D3D"/>
              </a:solidFill>
            </a:endParaRPr>
          </a:p>
          <a:p>
            <a:pPr marL="0" indent="0">
              <a:buNone/>
            </a:pPr>
            <a:r>
              <a:rPr lang="en-US" sz="2400"/>
              <a:t>Merriam-Webster defines Subculture as, "an ethnic, regional, economic, or social group exhibiting characteristic patterns of behavior sufficient to distinguish it from others within an embracing culture or society." </a:t>
            </a:r>
          </a:p>
          <a:p>
            <a:pPr marL="0" indent="0">
              <a:buNone/>
            </a:pPr>
            <a:r>
              <a:rPr lang="en-US" sz="2400">
                <a:solidFill>
                  <a:srgbClr val="3D3D3D"/>
                </a:solidFill>
              </a:rPr>
              <a:t>In other words, it is a group that differs in it's values, norms, and beliefs from the larger society that it is part of.</a:t>
            </a:r>
          </a:p>
        </p:txBody>
      </p:sp>
    </p:spTree>
    <p:extLst>
      <p:ext uri="{BB962C8B-B14F-4D97-AF65-F5344CB8AC3E}">
        <p14:creationId xmlns:p14="http://schemas.microsoft.com/office/powerpoint/2010/main" val="1969295941"/>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Fandom defined</a:t>
            </a:r>
          </a:p>
        </p:txBody>
      </p:sp>
      <p:sp>
        <p:nvSpPr>
          <p:cNvPr id="3" name="Content Placeholder 2"/>
          <p:cNvSpPr>
            <a:spLocks noGrp="1"/>
          </p:cNvSpPr>
          <p:nvPr>
            <p:ph idx="1"/>
          </p:nvPr>
        </p:nvSpPr>
        <p:spPr/>
        <p:txBody>
          <a:bodyPr/>
          <a:lstStyle/>
          <a:p>
            <a:pPr marL="0" indent="0">
              <a:buNone/>
            </a:pPr>
            <a:r>
              <a:rPr lang="en-US" sz="2400"/>
              <a:t>Fandom is a subculture made up of many different communities that share an enjoyment of something in popular culture,  The commonality may be a book, movie, tv show, music group, art form, sports team or other aspect of their culture. </a:t>
            </a:r>
            <a:endParaRPr lang="en-US" sz="2400">
              <a:solidFill>
                <a:srgbClr val="3D3D3D"/>
              </a:solidFill>
              <a:latin typeface="Gill Sans MT"/>
            </a:endParaRPr>
          </a:p>
          <a:p>
            <a:pPr marL="0" indent="0">
              <a:buNone/>
            </a:pPr>
            <a:r>
              <a:rPr lang="en-US" sz="2400">
                <a:solidFill>
                  <a:srgbClr val="3D3D3D"/>
                </a:solidFill>
                <a:latin typeface="Gill Sans MT"/>
              </a:rPr>
              <a:t>Fandom's are participatory cultures which include consumers, producers, and creators. ("Fandom and Participatory Culture," </a:t>
            </a:r>
            <a:r>
              <a:rPr lang="en-US" sz="2400" err="1">
                <a:solidFill>
                  <a:srgbClr val="3D3D3D"/>
                </a:solidFill>
                <a:latin typeface="Gill Sans MT"/>
              </a:rPr>
              <a:t>n.d.</a:t>
            </a:r>
            <a:r>
              <a:rPr lang="en-US" sz="2400">
                <a:solidFill>
                  <a:srgbClr val="3D3D3D"/>
                </a:solidFill>
                <a:latin typeface="Gill Sans MT"/>
              </a:rPr>
              <a:t> para., 1)</a:t>
            </a:r>
          </a:p>
        </p:txBody>
      </p:sp>
    </p:spTree>
    <p:extLst>
      <p:ext uri="{BB962C8B-B14F-4D97-AF65-F5344CB8AC3E}">
        <p14:creationId xmlns:p14="http://schemas.microsoft.com/office/powerpoint/2010/main" val="1466611684"/>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Fandom communities – Who they are</a:t>
            </a:r>
          </a:p>
        </p:txBody>
      </p:sp>
      <p:sp>
        <p:nvSpPr>
          <p:cNvPr id="3" name="Content Placeholder 2"/>
          <p:cNvSpPr>
            <a:spLocks noGrp="1"/>
          </p:cNvSpPr>
          <p:nvPr>
            <p:ph idx="1"/>
          </p:nvPr>
        </p:nvSpPr>
        <p:spPr/>
        <p:txBody>
          <a:bodyPr/>
          <a:lstStyle/>
          <a:p>
            <a:pPr marL="0" indent="0">
              <a:buNone/>
            </a:pPr>
            <a:r>
              <a:rPr lang="en-US" sz="2400"/>
              <a:t>There are many different communities within the Fandom subculture.  The lists in </a:t>
            </a:r>
            <a:r>
              <a:rPr lang="en-US" sz="2400" b="1"/>
              <a:t>Table 1</a:t>
            </a:r>
            <a:r>
              <a:rPr lang="en-US" sz="2400"/>
              <a:t> are just a sampling of the many varied communities within the larger subculture.</a:t>
            </a:r>
            <a:r>
              <a:rPr lang="en-US"/>
              <a:t> </a:t>
            </a:r>
          </a:p>
          <a:p>
            <a:pPr marL="0" indent="0">
              <a:buNone/>
            </a:pPr>
            <a:r>
              <a:rPr lang="en-US" sz="2400"/>
              <a:t>Each community has it's own language, symbols, norms and values. They are, in effect, a subculture within a subculture. </a:t>
            </a:r>
          </a:p>
        </p:txBody>
      </p:sp>
    </p:spTree>
    <p:extLst>
      <p:ext uri="{BB962C8B-B14F-4D97-AF65-F5344CB8AC3E}">
        <p14:creationId xmlns:p14="http://schemas.microsoft.com/office/powerpoint/2010/main" val="603770924"/>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Fandom communities - Who they are (Part 2)</a:t>
            </a:r>
            <a:endParaRPr lang="en-US">
              <a:solidFill>
                <a:srgbClr val="FFFFFF"/>
              </a:solidFill>
              <a:latin typeface="Gill Sans MT"/>
            </a:endParaRPr>
          </a:p>
        </p:txBody>
      </p:sp>
      <p:sp>
        <p:nvSpPr>
          <p:cNvPr id="7" name="TextBox 6"/>
          <p:cNvSpPr txBox="1"/>
          <p:nvPr/>
        </p:nvSpPr>
        <p:spPr>
          <a:xfrm>
            <a:off x="498475" y="2152650"/>
            <a:ext cx="4170780" cy="400110"/>
          </a:xfrm>
          <a:prstGeom prst="rect">
            <a:avLst/>
          </a:prstGeom>
        </p:spPr>
        <p:txBody>
          <a:bodyPr wrap="square" rtlCol="0" anchor="t">
            <a:spAutoFit/>
          </a:bodyPr>
          <a:lstStyle/>
          <a:p>
            <a:pPr algn="ctr"/>
            <a:r>
              <a:rPr lang="en-US" sz="2000" b="1">
                <a:solidFill>
                  <a:srgbClr val="000000"/>
                </a:solidFill>
                <a:latin typeface="Gill Sans MT"/>
              </a:rPr>
              <a:t>Table 1. Fandom Communities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736746988"/>
              </p:ext>
            </p:extLst>
          </p:nvPr>
        </p:nvGraphicFramePr>
        <p:xfrm>
          <a:off x="485775" y="2628900"/>
          <a:ext cx="11046285" cy="4154939"/>
        </p:xfrm>
        <a:graphic>
          <a:graphicData uri="http://schemas.openxmlformats.org/drawingml/2006/table">
            <a:tbl>
              <a:tblPr firstRow="1" bandRow="1">
                <a:tableStyleId>{5C22544A-7EE6-4342-B048-85BDC9FD1C3A}</a:tableStyleId>
              </a:tblPr>
              <a:tblGrid>
                <a:gridCol w="2209257">
                  <a:extLst>
                    <a:ext uri="{9D8B030D-6E8A-4147-A177-3AD203B41FA5}">
                      <a16:colId xmlns:a16="http://schemas.microsoft.com/office/drawing/2014/main" val="3255416957"/>
                    </a:ext>
                  </a:extLst>
                </a:gridCol>
                <a:gridCol w="2209257">
                  <a:extLst>
                    <a:ext uri="{9D8B030D-6E8A-4147-A177-3AD203B41FA5}">
                      <a16:colId xmlns:a16="http://schemas.microsoft.com/office/drawing/2014/main" val="1793111262"/>
                    </a:ext>
                  </a:extLst>
                </a:gridCol>
                <a:gridCol w="2209257">
                  <a:extLst>
                    <a:ext uri="{9D8B030D-6E8A-4147-A177-3AD203B41FA5}">
                      <a16:colId xmlns:a16="http://schemas.microsoft.com/office/drawing/2014/main" val="2046967156"/>
                    </a:ext>
                  </a:extLst>
                </a:gridCol>
                <a:gridCol w="2209257">
                  <a:extLst>
                    <a:ext uri="{9D8B030D-6E8A-4147-A177-3AD203B41FA5}">
                      <a16:colId xmlns:a16="http://schemas.microsoft.com/office/drawing/2014/main" val="4089896214"/>
                    </a:ext>
                  </a:extLst>
                </a:gridCol>
                <a:gridCol w="2209257">
                  <a:extLst>
                    <a:ext uri="{9D8B030D-6E8A-4147-A177-3AD203B41FA5}">
                      <a16:colId xmlns:a16="http://schemas.microsoft.com/office/drawing/2014/main" val="3188302610"/>
                    </a:ext>
                  </a:extLst>
                </a:gridCol>
              </a:tblGrid>
              <a:tr h="860366">
                <a:tc>
                  <a:txBody>
                    <a:bodyPr/>
                    <a:lstStyle/>
                    <a:p>
                      <a:pPr algn="ctr"/>
                      <a:r>
                        <a:rPr lang="en-US"/>
                        <a:t>Sports</a:t>
                      </a:r>
                    </a:p>
                  </a:txBody>
                  <a:tcPr/>
                </a:tc>
                <a:tc>
                  <a:txBody>
                    <a:bodyPr/>
                    <a:lstStyle/>
                    <a:p>
                      <a:pPr algn="ctr"/>
                      <a:r>
                        <a:rPr lang="en-US"/>
                        <a:t>Music</a:t>
                      </a:r>
                    </a:p>
                  </a:txBody>
                  <a:tcPr/>
                </a:tc>
                <a:tc>
                  <a:txBody>
                    <a:bodyPr/>
                    <a:lstStyle/>
                    <a:p>
                      <a:pPr algn="ctr"/>
                      <a:r>
                        <a:rPr lang="en-US"/>
                        <a:t>Sci-fi/Literary</a:t>
                      </a:r>
                    </a:p>
                  </a:txBody>
                  <a:tcPr/>
                </a:tc>
                <a:tc>
                  <a:txBody>
                    <a:bodyPr/>
                    <a:lstStyle/>
                    <a:p>
                      <a:pPr algn="ctr"/>
                      <a:r>
                        <a:rPr lang="en-US"/>
                        <a:t>Television/Movie</a:t>
                      </a:r>
                    </a:p>
                  </a:txBody>
                  <a:tcPr/>
                </a:tc>
                <a:tc>
                  <a:txBody>
                    <a:bodyPr/>
                    <a:lstStyle/>
                    <a:p>
                      <a:pPr algn="ctr"/>
                      <a:r>
                        <a:rPr lang="en-US"/>
                        <a:t>Other</a:t>
                      </a:r>
                    </a:p>
                  </a:txBody>
                  <a:tcPr/>
                </a:tc>
                <a:extLst>
                  <a:ext uri="{0D108BD9-81ED-4DB2-BD59-A6C34878D82A}">
                    <a16:rowId xmlns:a16="http://schemas.microsoft.com/office/drawing/2014/main" val="1895520305"/>
                  </a:ext>
                </a:extLst>
              </a:tr>
              <a:tr h="839382">
                <a:tc>
                  <a:txBody>
                    <a:bodyPr/>
                    <a:lstStyle/>
                    <a:p>
                      <a:pPr algn="ctr"/>
                      <a:r>
                        <a:rPr lang="en-US"/>
                        <a:t>Cheese Heads</a:t>
                      </a:r>
                    </a:p>
                  </a:txBody>
                  <a:tcPr/>
                </a:tc>
                <a:tc>
                  <a:txBody>
                    <a:bodyPr/>
                    <a:lstStyle/>
                    <a:p>
                      <a:pPr algn="ctr"/>
                      <a:r>
                        <a:rPr lang="en-US" err="1"/>
                        <a:t>Beliebers</a:t>
                      </a:r>
                    </a:p>
                  </a:txBody>
                  <a:tcPr/>
                </a:tc>
                <a:tc>
                  <a:txBody>
                    <a:bodyPr/>
                    <a:lstStyle/>
                    <a:p>
                      <a:pPr algn="ctr"/>
                      <a:r>
                        <a:rPr lang="en-US"/>
                        <a:t>Trekkies</a:t>
                      </a:r>
                    </a:p>
                  </a:txBody>
                  <a:tcPr/>
                </a:tc>
                <a:tc>
                  <a:txBody>
                    <a:bodyPr/>
                    <a:lstStyle/>
                    <a:p>
                      <a:pPr algn="ctr"/>
                      <a:r>
                        <a:rPr lang="en-US"/>
                        <a:t>Whovians</a:t>
                      </a:r>
                    </a:p>
                  </a:txBody>
                  <a:tcPr/>
                </a:tc>
                <a:tc>
                  <a:txBody>
                    <a:bodyPr/>
                    <a:lstStyle/>
                    <a:p>
                      <a:pPr algn="ctr"/>
                      <a:r>
                        <a:rPr lang="en-US" err="1"/>
                        <a:t>Furries</a:t>
                      </a:r>
                    </a:p>
                  </a:txBody>
                  <a:tcPr/>
                </a:tc>
                <a:extLst>
                  <a:ext uri="{0D108BD9-81ED-4DB2-BD59-A6C34878D82A}">
                    <a16:rowId xmlns:a16="http://schemas.microsoft.com/office/drawing/2014/main" val="767179137"/>
                  </a:ext>
                </a:extLst>
              </a:tr>
              <a:tr h="818397">
                <a:tc>
                  <a:txBody>
                    <a:bodyPr/>
                    <a:lstStyle/>
                    <a:p>
                      <a:pPr algn="ctr"/>
                      <a:r>
                        <a:rPr lang="en-US" err="1"/>
                        <a:t>Terps</a:t>
                      </a:r>
                    </a:p>
                  </a:txBody>
                  <a:tcPr/>
                </a:tc>
                <a:tc>
                  <a:txBody>
                    <a:bodyPr/>
                    <a:lstStyle/>
                    <a:p>
                      <a:pPr algn="ctr"/>
                      <a:r>
                        <a:rPr lang="en-US" err="1"/>
                        <a:t>Parrotheads</a:t>
                      </a:r>
                    </a:p>
                  </a:txBody>
                  <a:tcPr/>
                </a:tc>
                <a:tc>
                  <a:txBody>
                    <a:bodyPr/>
                    <a:lstStyle/>
                    <a:p>
                      <a:pPr algn="ctr"/>
                      <a:r>
                        <a:rPr lang="en-US" err="1"/>
                        <a:t>Tolkenians</a:t>
                      </a:r>
                    </a:p>
                  </a:txBody>
                  <a:tcPr/>
                </a:tc>
                <a:tc>
                  <a:txBody>
                    <a:bodyPr/>
                    <a:lstStyle/>
                    <a:p>
                      <a:pPr algn="ctr"/>
                      <a:r>
                        <a:rPr lang="en-US" err="1"/>
                        <a:t>Bronies</a:t>
                      </a:r>
                    </a:p>
                  </a:txBody>
                  <a:tcPr/>
                </a:tc>
                <a:tc>
                  <a:txBody>
                    <a:bodyPr/>
                    <a:lstStyle/>
                    <a:p>
                      <a:pPr algn="ctr"/>
                      <a:r>
                        <a:rPr lang="en-US"/>
                        <a:t>Otherkins</a:t>
                      </a:r>
                    </a:p>
                  </a:txBody>
                  <a:tcPr/>
                </a:tc>
                <a:extLst>
                  <a:ext uri="{0D108BD9-81ED-4DB2-BD59-A6C34878D82A}">
                    <a16:rowId xmlns:a16="http://schemas.microsoft.com/office/drawing/2014/main" val="787359226"/>
                  </a:ext>
                </a:extLst>
              </a:tr>
              <a:tr h="818397">
                <a:tc>
                  <a:txBody>
                    <a:bodyPr/>
                    <a:lstStyle/>
                    <a:p>
                      <a:pPr algn="ctr"/>
                      <a:r>
                        <a:rPr lang="en-US"/>
                        <a:t>Hoosiers</a:t>
                      </a:r>
                    </a:p>
                  </a:txBody>
                  <a:tcPr/>
                </a:tc>
                <a:tc>
                  <a:txBody>
                    <a:bodyPr/>
                    <a:lstStyle/>
                    <a:p>
                      <a:pPr algn="ctr"/>
                      <a:r>
                        <a:rPr lang="en-US"/>
                        <a:t>Dead Heads</a:t>
                      </a:r>
                    </a:p>
                  </a:txBody>
                  <a:tcPr/>
                </a:tc>
                <a:tc>
                  <a:txBody>
                    <a:bodyPr/>
                    <a:lstStyle/>
                    <a:p>
                      <a:pPr algn="ctr"/>
                      <a:r>
                        <a:rPr lang="en-US"/>
                        <a:t>Potter Heads</a:t>
                      </a:r>
                    </a:p>
                  </a:txBody>
                  <a:tcPr/>
                </a:tc>
                <a:tc>
                  <a:txBody>
                    <a:bodyPr/>
                    <a:lstStyle/>
                    <a:p>
                      <a:pPr algn="ctr"/>
                      <a:r>
                        <a:rPr lang="en-US" err="1"/>
                        <a:t>Roswellians</a:t>
                      </a:r>
                    </a:p>
                  </a:txBody>
                  <a:tcPr/>
                </a:tc>
                <a:tc>
                  <a:txBody>
                    <a:bodyPr/>
                    <a:lstStyle/>
                    <a:p>
                      <a:pPr algn="ctr"/>
                      <a:r>
                        <a:rPr lang="en-US"/>
                        <a:t>Otakus</a:t>
                      </a:r>
                    </a:p>
                  </a:txBody>
                  <a:tcPr/>
                </a:tc>
                <a:extLst>
                  <a:ext uri="{0D108BD9-81ED-4DB2-BD59-A6C34878D82A}">
                    <a16:rowId xmlns:a16="http://schemas.microsoft.com/office/drawing/2014/main" val="2246298387"/>
                  </a:ext>
                </a:extLst>
              </a:tr>
              <a:tr h="818397">
                <a:tc>
                  <a:txBody>
                    <a:bodyPr/>
                    <a:lstStyle/>
                    <a:p>
                      <a:pPr algn="ctr"/>
                      <a:r>
                        <a:rPr lang="en-US" err="1"/>
                        <a:t>Tarheels</a:t>
                      </a:r>
                    </a:p>
                  </a:txBody>
                  <a:tcPr/>
                </a:tc>
                <a:tc>
                  <a:txBody>
                    <a:bodyPr/>
                    <a:lstStyle/>
                    <a:p>
                      <a:pPr algn="ctr"/>
                      <a:r>
                        <a:rPr lang="en-US" err="1"/>
                        <a:t>Swifties</a:t>
                      </a:r>
                    </a:p>
                  </a:txBody>
                  <a:tcPr/>
                </a:tc>
                <a:tc>
                  <a:txBody>
                    <a:bodyPr/>
                    <a:lstStyle/>
                    <a:p>
                      <a:pPr algn="ctr"/>
                      <a:r>
                        <a:rPr lang="en-US"/>
                        <a:t>Sherlockians</a:t>
                      </a:r>
                    </a:p>
                  </a:txBody>
                  <a:tcPr/>
                </a:tc>
                <a:tc>
                  <a:txBody>
                    <a:bodyPr/>
                    <a:lstStyle/>
                    <a:p>
                      <a:pPr algn="ctr"/>
                      <a:r>
                        <a:rPr lang="en-US"/>
                        <a:t>Fireflies</a:t>
                      </a:r>
                    </a:p>
                  </a:txBody>
                  <a:tcPr/>
                </a:tc>
                <a:tc>
                  <a:txBody>
                    <a:bodyPr/>
                    <a:lstStyle/>
                    <a:p>
                      <a:pPr algn="ctr"/>
                      <a:endParaRPr lang="en-US"/>
                    </a:p>
                    <a:p>
                      <a:pPr algn="ctr"/>
                      <a:endParaRPr lang="en-US"/>
                    </a:p>
                  </a:txBody>
                  <a:tcPr/>
                </a:tc>
                <a:extLst>
                  <a:ext uri="{0D108BD9-81ED-4DB2-BD59-A6C34878D82A}">
                    <a16:rowId xmlns:a16="http://schemas.microsoft.com/office/drawing/2014/main" val="752218598"/>
                  </a:ext>
                </a:extLst>
              </a:tr>
            </a:tbl>
          </a:graphicData>
        </a:graphic>
      </p:graphicFrame>
    </p:spTree>
    <p:extLst>
      <p:ext uri="{BB962C8B-B14F-4D97-AF65-F5344CB8AC3E}">
        <p14:creationId xmlns:p14="http://schemas.microsoft.com/office/powerpoint/2010/main" val="2475520190"/>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otball-1908717__340.jpg"/>
          <p:cNvPicPr>
            <a:picLocks noChangeAspect="1"/>
          </p:cNvPicPr>
          <p:nvPr/>
        </p:nvPicPr>
        <p:blipFill>
          <a:blip r:embed="rId3"/>
          <a:stretch>
            <a:fillRect/>
          </a:stretch>
        </p:blipFill>
        <p:spPr>
          <a:xfrm>
            <a:off x="5819775" y="3867150"/>
            <a:ext cx="3991942" cy="2661295"/>
          </a:xfrm>
          <a:prstGeom prst="rect">
            <a:avLst/>
          </a:prstGeom>
        </p:spPr>
      </p:pic>
      <p:sp>
        <p:nvSpPr>
          <p:cNvPr id="2" name="Title 1"/>
          <p:cNvSpPr>
            <a:spLocks noGrp="1"/>
          </p:cNvSpPr>
          <p:nvPr>
            <p:ph type="title"/>
          </p:nvPr>
        </p:nvSpPr>
        <p:spPr/>
        <p:txBody>
          <a:bodyPr/>
          <a:lstStyle/>
          <a:p>
            <a:r>
              <a:rPr lang="en-US"/>
              <a:t>Fandoms – what they do </a:t>
            </a:r>
          </a:p>
        </p:txBody>
      </p:sp>
      <p:sp>
        <p:nvSpPr>
          <p:cNvPr id="3" name="Content Placeholder 2"/>
          <p:cNvSpPr>
            <a:spLocks noGrp="1"/>
          </p:cNvSpPr>
          <p:nvPr>
            <p:ph sz="half" idx="1"/>
          </p:nvPr>
        </p:nvSpPr>
        <p:spPr>
          <a:xfrm>
            <a:off x="581025" y="2027516"/>
            <a:ext cx="5422900" cy="4349472"/>
          </a:xfrm>
        </p:spPr>
        <p:txBody>
          <a:bodyPr>
            <a:normAutofit fontScale="77500" lnSpcReduction="20000"/>
          </a:bodyPr>
          <a:lstStyle/>
          <a:p>
            <a:endParaRPr lang="en-US" sz="2400">
              <a:solidFill>
                <a:srgbClr val="3D3D3D"/>
              </a:solidFill>
              <a:latin typeface="Gill Sans MT"/>
              <a:cs typeface="Arial"/>
            </a:endParaRPr>
          </a:p>
          <a:p>
            <a:pPr marL="0" indent="0">
              <a:buNone/>
            </a:pPr>
            <a:endParaRPr lang="en-US" sz="2400">
              <a:solidFill>
                <a:srgbClr val="3D3D3D"/>
              </a:solidFill>
              <a:latin typeface="Gill Sans MT"/>
              <a:cs typeface="Arial"/>
            </a:endParaRPr>
          </a:p>
          <a:p>
            <a:pPr marL="0" indent="0">
              <a:buNone/>
            </a:pPr>
            <a:r>
              <a:rPr lang="en-US" sz="2400">
                <a:solidFill>
                  <a:srgbClr val="3D3D3D"/>
                </a:solidFill>
                <a:latin typeface="Gill Sans MT"/>
                <a:cs typeface="Arial"/>
              </a:rPr>
              <a:t>Members of the Fandom subculture are very involved in their communities. Regardless of the community, they all thrive on being together in and being a part of something bigger. </a:t>
            </a:r>
            <a:r>
              <a:rPr lang="en-US" sz="2400">
                <a:solidFill>
                  <a:srgbClr val="3F3F3F"/>
                </a:solidFill>
                <a:latin typeface="Gill Sans MT"/>
                <a:cs typeface="Arial"/>
              </a:rPr>
              <a:t>Community members:</a:t>
            </a:r>
          </a:p>
          <a:p>
            <a:pPr marL="0" indent="0">
              <a:buNone/>
            </a:pPr>
            <a:endParaRPr lang="en-US" sz="2400">
              <a:solidFill>
                <a:schemeClr val="tx1"/>
              </a:solidFill>
              <a:latin typeface="Gill Sans MT"/>
              <a:cs typeface="Arial"/>
            </a:endParaRPr>
          </a:p>
          <a:p>
            <a:r>
              <a:rPr lang="en-US" sz="2400">
                <a:solidFill>
                  <a:srgbClr val="3D3D3D"/>
                </a:solidFill>
                <a:latin typeface="Gill Sans MT"/>
                <a:cs typeface="Arial"/>
              </a:rPr>
              <a:t>Attend conventions / games / events </a:t>
            </a:r>
          </a:p>
          <a:p>
            <a:r>
              <a:rPr lang="en-US" sz="2400">
                <a:solidFill>
                  <a:srgbClr val="3D3D3D"/>
                </a:solidFill>
                <a:latin typeface="Gill Sans MT"/>
                <a:cs typeface="Arial"/>
              </a:rPr>
              <a:t>Create fanzines </a:t>
            </a:r>
          </a:p>
          <a:p>
            <a:r>
              <a:rPr lang="en-US" sz="2400">
                <a:solidFill>
                  <a:srgbClr val="3D3D3D"/>
                </a:solidFill>
                <a:latin typeface="Gill Sans MT"/>
                <a:cs typeface="Arial"/>
              </a:rPr>
              <a:t>Cosplay- dress up </a:t>
            </a:r>
          </a:p>
          <a:p>
            <a:r>
              <a:rPr lang="en-US" sz="2400">
                <a:solidFill>
                  <a:srgbClr val="3D3D3D"/>
                </a:solidFill>
                <a:latin typeface="Gill Sans MT"/>
                <a:cs typeface="Arial"/>
              </a:rPr>
              <a:t>Attend screenings </a:t>
            </a:r>
          </a:p>
          <a:p>
            <a:r>
              <a:rPr lang="en-US" sz="2400">
                <a:solidFill>
                  <a:srgbClr val="3D3D3D"/>
                </a:solidFill>
                <a:latin typeface="Gill Sans MT"/>
                <a:cs typeface="Arial"/>
              </a:rPr>
              <a:t>Interact on blog sites </a:t>
            </a:r>
          </a:p>
          <a:p>
            <a:pPr marL="0" indent="0">
              <a:buNone/>
            </a:pPr>
            <a:endParaRPr lang="en-US">
              <a:solidFill>
                <a:srgbClr val="3D3D3D"/>
              </a:solidFill>
              <a:latin typeface="Arial"/>
              <a:cs typeface="Arial"/>
            </a:endParaRPr>
          </a:p>
          <a:p>
            <a:endParaRPr lang="en-US"/>
          </a:p>
        </p:txBody>
      </p:sp>
      <p:sp>
        <p:nvSpPr>
          <p:cNvPr id="7" name="TextBox 6"/>
          <p:cNvSpPr txBox="1"/>
          <p:nvPr/>
        </p:nvSpPr>
        <p:spPr>
          <a:xfrm>
            <a:off x="5772150" y="6515100"/>
            <a:ext cx="3240505" cy="307975"/>
          </a:xfrm>
          <a:prstGeom prst="rect">
            <a:avLst/>
          </a:prstGeom>
        </p:spPr>
        <p:txBody>
          <a:bodyPr wrap="square" rtlCol="0" anchor="t">
            <a:spAutoFit/>
          </a:bodyPr>
          <a:lstStyle/>
          <a:p>
            <a:r>
              <a:rPr lang="en-US" sz="1400"/>
              <a:t>Figure 3. Soccer Fans (pixabay.com)</a:t>
            </a:r>
            <a:endParaRPr lang="en-US" sz="1400">
              <a:solidFill>
                <a:srgbClr val="000000"/>
              </a:solidFill>
              <a:latin typeface="Gill Sans MT"/>
            </a:endParaRPr>
          </a:p>
        </p:txBody>
      </p:sp>
      <p:pic>
        <p:nvPicPr>
          <p:cNvPr id="6" name="Picture 5" descr="cosplay-980213__340.jpg"/>
          <p:cNvPicPr>
            <a:picLocks noChangeAspect="1"/>
          </p:cNvPicPr>
          <p:nvPr/>
        </p:nvPicPr>
        <p:blipFill>
          <a:blip r:embed="rId4"/>
          <a:stretch>
            <a:fillRect/>
          </a:stretch>
        </p:blipFill>
        <p:spPr>
          <a:xfrm>
            <a:off x="8474363" y="2716961"/>
            <a:ext cx="3140075" cy="2058685"/>
          </a:xfrm>
          <a:prstGeom prst="rect">
            <a:avLst/>
          </a:prstGeom>
        </p:spPr>
      </p:pic>
      <p:sp>
        <p:nvSpPr>
          <p:cNvPr id="8" name="TextBox 7"/>
          <p:cNvSpPr txBox="1"/>
          <p:nvPr/>
        </p:nvSpPr>
        <p:spPr>
          <a:xfrm>
            <a:off x="8488363" y="2314575"/>
            <a:ext cx="3063456" cy="307777"/>
          </a:xfrm>
          <a:prstGeom prst="rect">
            <a:avLst/>
          </a:prstGeom>
        </p:spPr>
        <p:txBody>
          <a:bodyPr wrap="square" rtlCol="0" anchor="t">
            <a:spAutoFit/>
          </a:bodyPr>
          <a:lstStyle/>
          <a:p>
            <a:r>
              <a:rPr lang="en-US" sz="1400">
                <a:solidFill>
                  <a:srgbClr val="000000"/>
                </a:solidFill>
                <a:latin typeface="Gill Sans MT"/>
              </a:rPr>
              <a:t>Figure 4. </a:t>
            </a:r>
            <a:r>
              <a:rPr lang="en-US" sz="1400" err="1">
                <a:solidFill>
                  <a:srgbClr val="000000"/>
                </a:solidFill>
                <a:latin typeface="Gill Sans MT"/>
              </a:rPr>
              <a:t>Furries</a:t>
            </a:r>
            <a:r>
              <a:rPr lang="en-US" sz="1400">
                <a:solidFill>
                  <a:srgbClr val="000000"/>
                </a:solidFill>
                <a:latin typeface="Gill Sans MT"/>
              </a:rPr>
              <a:t> (pixabay.com)</a:t>
            </a:r>
          </a:p>
        </p:txBody>
      </p:sp>
    </p:spTree>
    <p:extLst>
      <p:ext uri="{BB962C8B-B14F-4D97-AF65-F5344CB8AC3E}">
        <p14:creationId xmlns:p14="http://schemas.microsoft.com/office/powerpoint/2010/main" val="3042059255"/>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Fandoms – what they do (part 2)</a:t>
            </a:r>
          </a:p>
        </p:txBody>
      </p:sp>
      <p:sp>
        <p:nvSpPr>
          <p:cNvPr id="3" name="Content Placeholder 2"/>
          <p:cNvSpPr>
            <a:spLocks noGrp="1"/>
          </p:cNvSpPr>
          <p:nvPr>
            <p:ph sz="half" idx="1"/>
          </p:nvPr>
        </p:nvSpPr>
        <p:spPr/>
        <p:txBody>
          <a:bodyPr/>
          <a:lstStyle/>
          <a:p>
            <a:r>
              <a:rPr lang="en-US" sz="2400">
                <a:solidFill>
                  <a:srgbClr val="3D3D3D"/>
                </a:solidFill>
                <a:latin typeface="Arial"/>
                <a:cs typeface="Arial"/>
              </a:rPr>
              <a:t>Create fan websites</a:t>
            </a:r>
            <a:r>
              <a:rPr lang="en-US" sz="2400">
                <a:solidFill>
                  <a:schemeClr val="tx1"/>
                </a:solidFill>
                <a:latin typeface="Arial"/>
                <a:cs typeface="Arial"/>
              </a:rPr>
              <a:t>  </a:t>
            </a:r>
            <a:endParaRPr lang="en-US">
              <a:solidFill>
                <a:schemeClr val="tx1"/>
              </a:solidFill>
              <a:latin typeface="Arial"/>
              <a:cs typeface="Arial"/>
            </a:endParaRPr>
          </a:p>
          <a:p>
            <a:r>
              <a:rPr lang="en-US" sz="2400">
                <a:solidFill>
                  <a:srgbClr val="3D3D3D"/>
                </a:solidFill>
                <a:latin typeface="Arial"/>
                <a:cs typeface="Arial"/>
              </a:rPr>
              <a:t>Create art work</a:t>
            </a:r>
            <a:r>
              <a:rPr lang="en-US" sz="2400">
                <a:solidFill>
                  <a:schemeClr val="tx1"/>
                </a:solidFill>
                <a:latin typeface="Arial"/>
                <a:cs typeface="Arial"/>
              </a:rPr>
              <a:t>  </a:t>
            </a:r>
          </a:p>
          <a:p>
            <a:r>
              <a:rPr lang="en-US" sz="2400">
                <a:solidFill>
                  <a:srgbClr val="3D3D3D"/>
                </a:solidFill>
                <a:latin typeface="Arial"/>
                <a:cs typeface="Arial"/>
              </a:rPr>
              <a:t>Create extensions of original literary works</a:t>
            </a:r>
            <a:r>
              <a:rPr lang="en-US" sz="2400">
                <a:solidFill>
                  <a:schemeClr val="tx1"/>
                </a:solidFill>
                <a:latin typeface="Arial"/>
                <a:cs typeface="Arial"/>
              </a:rPr>
              <a:t>  </a:t>
            </a:r>
          </a:p>
          <a:p>
            <a:r>
              <a:rPr lang="en-US" sz="2400">
                <a:solidFill>
                  <a:srgbClr val="3D3D3D"/>
                </a:solidFill>
                <a:latin typeface="Arial"/>
                <a:cs typeface="Arial"/>
              </a:rPr>
              <a:t>Perform charity work</a:t>
            </a:r>
            <a:r>
              <a:rPr lang="en-US" sz="2400">
                <a:solidFill>
                  <a:schemeClr val="tx1"/>
                </a:solidFill>
                <a:latin typeface="Arial"/>
                <a:cs typeface="Arial"/>
              </a:rPr>
              <a:t>  </a:t>
            </a:r>
          </a:p>
          <a:p>
            <a:r>
              <a:rPr lang="en-US" sz="2400">
                <a:solidFill>
                  <a:srgbClr val="3D3D3D"/>
                </a:solidFill>
                <a:latin typeface="Arial"/>
                <a:cs typeface="Arial"/>
              </a:rPr>
              <a:t>Pursue knowledge of their fandom</a:t>
            </a:r>
          </a:p>
          <a:p>
            <a:endParaRPr lang="en-US"/>
          </a:p>
        </p:txBody>
      </p:sp>
      <p:pic>
        <p:nvPicPr>
          <p:cNvPr id="5" name="Content Placeholder 4" descr="comiccon-1143665__340.jpg"/>
          <p:cNvPicPr>
            <a:picLocks noGrp="1" noChangeAspect="1"/>
          </p:cNvPicPr>
          <p:nvPr>
            <p:ph sz="half" idx="2"/>
          </p:nvPr>
        </p:nvPicPr>
        <p:blipFill>
          <a:blip r:embed="rId3"/>
          <a:stretch>
            <a:fillRect/>
          </a:stretch>
        </p:blipFill>
        <p:spPr>
          <a:xfrm>
            <a:off x="6941928" y="2354299"/>
            <a:ext cx="4575385" cy="3549614"/>
          </a:xfrm>
        </p:spPr>
      </p:pic>
      <p:sp>
        <p:nvSpPr>
          <p:cNvPr id="4" name="TextBox 3"/>
          <p:cNvSpPr txBox="1"/>
          <p:nvPr/>
        </p:nvSpPr>
        <p:spPr>
          <a:xfrm>
            <a:off x="8229600" y="5865474"/>
            <a:ext cx="2743200" cy="307777"/>
          </a:xfrm>
          <a:prstGeom prst="rect">
            <a:avLst/>
          </a:prstGeom>
        </p:spPr>
        <p:txBody>
          <a:bodyPr rtlCol="0" anchor="t">
            <a:spAutoFit/>
          </a:bodyPr>
          <a:lstStyle/>
          <a:p>
            <a:pPr algn="ctr"/>
            <a:r>
              <a:rPr lang="en-US" sz="1400">
                <a:solidFill>
                  <a:srgbClr val="000000"/>
                </a:solidFill>
                <a:latin typeface="Gill Sans MT"/>
              </a:rPr>
              <a:t>Figure 5. Sketch Art (pixabay.com)</a:t>
            </a:r>
          </a:p>
        </p:txBody>
      </p:sp>
    </p:spTree>
    <p:extLst>
      <p:ext uri="{BB962C8B-B14F-4D97-AF65-F5344CB8AC3E}">
        <p14:creationId xmlns:p14="http://schemas.microsoft.com/office/powerpoint/2010/main" val="4017875959"/>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ic-con-2228405__340.jpg"/>
          <p:cNvPicPr>
            <a:picLocks noChangeAspect="1"/>
          </p:cNvPicPr>
          <p:nvPr/>
        </p:nvPicPr>
        <p:blipFill>
          <a:blip r:embed="rId3"/>
          <a:stretch>
            <a:fillRect/>
          </a:stretch>
        </p:blipFill>
        <p:spPr>
          <a:xfrm>
            <a:off x="4618038" y="904875"/>
            <a:ext cx="7070725" cy="5529721"/>
          </a:xfrm>
          <a:prstGeom prst="rect">
            <a:avLst/>
          </a:prstGeom>
        </p:spPr>
      </p:pic>
      <p:sp>
        <p:nvSpPr>
          <p:cNvPr id="2" name="TextBox 1"/>
          <p:cNvSpPr txBox="1"/>
          <p:nvPr/>
        </p:nvSpPr>
        <p:spPr>
          <a:xfrm>
            <a:off x="611188" y="3736855"/>
            <a:ext cx="2743200" cy="307777"/>
          </a:xfrm>
          <a:prstGeom prst="rect">
            <a:avLst/>
          </a:prstGeom>
        </p:spPr>
        <p:txBody>
          <a:bodyPr rtlCol="0" anchor="t">
            <a:spAutoFit/>
          </a:bodyPr>
          <a:lstStyle/>
          <a:p>
            <a:r>
              <a:rPr lang="en-US" sz="1400">
                <a:solidFill>
                  <a:srgbClr val="000000"/>
                </a:solidFill>
                <a:latin typeface="Gill Sans MT"/>
              </a:rPr>
              <a:t>Figure 7. Cosplay (pixabay.com)</a:t>
            </a:r>
          </a:p>
        </p:txBody>
      </p:sp>
      <p:sp>
        <p:nvSpPr>
          <p:cNvPr id="6" name="TextBox 5"/>
          <p:cNvSpPr txBox="1"/>
          <p:nvPr/>
        </p:nvSpPr>
        <p:spPr>
          <a:xfrm>
            <a:off x="619125" y="6484189"/>
            <a:ext cx="2743200" cy="307777"/>
          </a:xfrm>
          <a:prstGeom prst="rect">
            <a:avLst/>
          </a:prstGeom>
        </p:spPr>
        <p:txBody>
          <a:bodyPr rtlCol="0" anchor="t">
            <a:spAutoFit/>
          </a:bodyPr>
          <a:lstStyle/>
          <a:p>
            <a:r>
              <a:rPr lang="en-US" sz="1400"/>
              <a:t>Figure 8. Concert (pixabay.com)</a:t>
            </a:r>
          </a:p>
        </p:txBody>
      </p:sp>
      <p:sp>
        <p:nvSpPr>
          <p:cNvPr id="7" name="TextBox 6"/>
          <p:cNvSpPr txBox="1"/>
          <p:nvPr/>
        </p:nvSpPr>
        <p:spPr>
          <a:xfrm>
            <a:off x="4618040" y="6484189"/>
            <a:ext cx="2743200" cy="307777"/>
          </a:xfrm>
          <a:prstGeom prst="rect">
            <a:avLst/>
          </a:prstGeom>
        </p:spPr>
        <p:txBody>
          <a:bodyPr rtlCol="0" anchor="t">
            <a:spAutoFit/>
          </a:bodyPr>
          <a:lstStyle/>
          <a:p>
            <a:r>
              <a:rPr lang="en-US" sz="1400"/>
              <a:t>Figure 9. </a:t>
            </a:r>
            <a:r>
              <a:rPr lang="en-US" sz="1400" err="1"/>
              <a:t>Comiccon</a:t>
            </a:r>
            <a:r>
              <a:rPr lang="en-US" sz="1400"/>
              <a:t> (pixabay.com)</a:t>
            </a:r>
          </a:p>
        </p:txBody>
      </p:sp>
      <p:pic>
        <p:nvPicPr>
          <p:cNvPr id="8" name="Picture 7"/>
          <p:cNvPicPr>
            <a:picLocks noChangeAspect="1"/>
          </p:cNvPicPr>
          <p:nvPr/>
        </p:nvPicPr>
        <p:blipFill>
          <a:blip r:embed="rId4"/>
          <a:stretch>
            <a:fillRect/>
          </a:stretch>
        </p:blipFill>
        <p:spPr>
          <a:xfrm>
            <a:off x="601663" y="878812"/>
            <a:ext cx="3921125" cy="2828001"/>
          </a:xfrm>
          <a:prstGeom prst="rect">
            <a:avLst/>
          </a:prstGeom>
        </p:spPr>
      </p:pic>
      <p:pic>
        <p:nvPicPr>
          <p:cNvPr id="3" name="Picture 2"/>
          <p:cNvPicPr>
            <a:picLocks noChangeAspect="1"/>
          </p:cNvPicPr>
          <p:nvPr/>
        </p:nvPicPr>
        <p:blipFill>
          <a:blip r:embed="rId5"/>
          <a:stretch>
            <a:fillRect/>
          </a:stretch>
        </p:blipFill>
        <p:spPr>
          <a:xfrm>
            <a:off x="506673" y="4195928"/>
            <a:ext cx="3867150" cy="2250907"/>
          </a:xfrm>
          <a:prstGeom prst="rect">
            <a:avLst/>
          </a:prstGeom>
        </p:spPr>
      </p:pic>
    </p:spTree>
    <p:extLst>
      <p:ext uri="{BB962C8B-B14F-4D97-AF65-F5344CB8AC3E}">
        <p14:creationId xmlns:p14="http://schemas.microsoft.com/office/powerpoint/2010/main" val="279307341"/>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27</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Dividend</vt:lpstr>
      <vt:lpstr>FANDOM: A subculture of varied communities</vt:lpstr>
      <vt:lpstr>Introduction </vt:lpstr>
      <vt:lpstr>Subculture defined</vt:lpstr>
      <vt:lpstr>Fandom defined</vt:lpstr>
      <vt:lpstr>Fandom communities – Who they are</vt:lpstr>
      <vt:lpstr>Fandom communities - Who they are (Part 2)</vt:lpstr>
      <vt:lpstr>Fandoms – what they do </vt:lpstr>
      <vt:lpstr>Fandoms – what they do (part 2)</vt:lpstr>
      <vt:lpstr>PowerPoint Presentation</vt:lpstr>
      <vt:lpstr>Fandom – cultural symbols</vt:lpstr>
      <vt:lpstr>PowerPoint Presentation</vt:lpstr>
      <vt:lpstr>Fandom – their own unique language</vt:lpstr>
      <vt:lpstr>PowerPoint Presentation</vt:lpstr>
      <vt:lpstr>Fandom – cultural norms</vt:lpstr>
      <vt:lpstr>Fandom – cultural norms (part 2)</vt:lpstr>
      <vt:lpstr>Fandom – cultural norms (part 3)</vt:lpstr>
      <vt:lpstr>Fandom – cultural values</vt:lpstr>
      <vt:lpstr>Fandom – cultural values (part 2)</vt:lpstr>
      <vt:lpstr>Fandom - Cultural Values (Part 3)</vt:lpstr>
      <vt:lpstr>Fandom – cultural beliefs</vt:lpstr>
      <vt:lpstr>Fandom – cultural beliefs (Part 2)</vt:lpstr>
      <vt:lpstr>Fandom – cultural beliefs (Part 3)</vt:lpstr>
      <vt:lpstr>Fandom – material culture</vt:lpstr>
      <vt:lpstr>Fandom – material culture (part 2)</vt:lpstr>
      <vt:lpstr>Fandom – material culture (part 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FANDOM: A subculture of varied communities</dc:title>
  <cp:revision>1</cp:revision>
  <dcterms:modified xsi:type="dcterms:W3CDTF">2017-04-19T16:03:30Z</dcterms:modified>
</cp:coreProperties>
</file>